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8"/>
  </p:notesMasterIdLst>
  <p:sldIdLst>
    <p:sldId id="257" r:id="rId3"/>
    <p:sldId id="256" r:id="rId4"/>
    <p:sldId id="26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59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9" r:id="rId24"/>
    <p:sldId id="277" r:id="rId25"/>
    <p:sldId id="278" r:id="rId26"/>
    <p:sldId id="285" r:id="rId27"/>
    <p:sldId id="289" r:id="rId28"/>
    <p:sldId id="286" r:id="rId29"/>
    <p:sldId id="288" r:id="rId30"/>
    <p:sldId id="281" r:id="rId31"/>
    <p:sldId id="283" r:id="rId32"/>
    <p:sldId id="284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2" r:id="rId54"/>
    <p:sldId id="313" r:id="rId55"/>
    <p:sldId id="310" r:id="rId56"/>
    <p:sldId id="311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5B5"/>
    <a:srgbClr val="FEB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>
        <p:scale>
          <a:sx n="100" d="100"/>
          <a:sy n="100" d="100"/>
        </p:scale>
        <p:origin x="-2040" y="-6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20965-7A65-401C-B282-3496844D55BA}" type="datetimeFigureOut">
              <a:rPr lang="en-US" smtClean="0"/>
              <a:t>1/17/14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2AF06-939E-4AB9-9EE1-AC8CF9D40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1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13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C8E7C8F-24D4-44CE-B78F-F63FBB8F17F5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33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39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4CB9AF1-74BB-4A2E-A0EB-33ACF0721D33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195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14FE7F-0AE2-4576-A76B-184F36A776DA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35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523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DA8733-4634-4CE1-9D08-07790264A9B0}" type="slidenum">
              <a:rPr lang="en-US">
                <a:latin typeface="Arial" panose="020B0604020202020204" pitchFamily="34" charset="0"/>
              </a:rPr>
              <a:pPr eaLnBrk="1" hangingPunct="1"/>
              <a:t>36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81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789312-CECB-4756-A252-4535F2DE7EBA}" type="slidenum">
              <a:rPr lang="en-US">
                <a:latin typeface="Arial" panose="020B0604020202020204" pitchFamily="34" charset="0"/>
              </a:rPr>
              <a:pPr eaLnBrk="1" hangingPunct="1"/>
              <a:t>37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80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C95A1B-267F-4B86-B759-460383DA38B3}" type="slidenum">
              <a:rPr lang="en-US">
                <a:latin typeface="Arial" panose="020B0604020202020204" pitchFamily="34" charset="0"/>
              </a:rPr>
              <a:pPr eaLnBrk="1" hangingPunct="1"/>
              <a:t>38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69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EBD98C4-C089-4520-871B-242C2BBB3109}" type="slidenum">
              <a:rPr lang="en-US">
                <a:latin typeface="Arial" panose="020B0604020202020204" pitchFamily="34" charset="0"/>
              </a:rPr>
              <a:pPr eaLnBrk="1" hangingPunct="1"/>
              <a:t>39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76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D3DBF6-5AB1-4179-AC4A-9B8944D8AF18}" type="slidenum">
              <a:rPr lang="en-US">
                <a:latin typeface="Arial" panose="020B0604020202020204" pitchFamily="34" charset="0"/>
              </a:rPr>
              <a:pPr eaLnBrk="1" hangingPunct="1"/>
              <a:t>40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07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8870F-E48C-4D52-8CD0-1A2828BC7706}" type="slidenum">
              <a:rPr lang="en-US">
                <a:latin typeface="Arial" panose="020B0604020202020204" pitchFamily="34" charset="0"/>
              </a:rPr>
              <a:pPr eaLnBrk="1" hangingPunct="1"/>
              <a:t>41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57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0D053A-AF7D-4825-80DC-A29FDA3821CE}" type="slidenum">
              <a:rPr lang="en-US">
                <a:latin typeface="Arial" panose="020B0604020202020204" pitchFamily="34" charset="0"/>
              </a:rPr>
              <a:pPr eaLnBrk="1" hangingPunct="1"/>
              <a:t>42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785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2B366D4D-4DEF-4F7A-9616-FA28A99ADB2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http://www.ldeo.columbia.edu/4d4/wavelets/dm.html</a:t>
            </a:r>
          </a:p>
        </p:txBody>
      </p:sp>
    </p:spTree>
    <p:extLst>
      <p:ext uri="{BB962C8B-B14F-4D97-AF65-F5344CB8AC3E}">
        <p14:creationId xmlns:p14="http://schemas.microsoft.com/office/powerpoint/2010/main" val="3932979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CC830C-9D78-4680-8929-C7211EE50087}" type="slidenum">
              <a:rPr lang="en-US">
                <a:latin typeface="Arial" panose="020B0604020202020204" pitchFamily="34" charset="0"/>
              </a:rPr>
              <a:pPr eaLnBrk="1" hangingPunct="1"/>
              <a:t>43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00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23E5A15-3EBA-40E2-B2AF-E4744E55BEB5}" type="slidenum">
              <a:rPr lang="en-US">
                <a:latin typeface="Arial" panose="020B0604020202020204" pitchFamily="34" charset="0"/>
              </a:rPr>
              <a:pPr eaLnBrk="1" hangingPunct="1"/>
              <a:t>44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84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167631-8438-43B1-87C4-435C0DDB7256}" type="slidenum">
              <a:rPr lang="en-US">
                <a:latin typeface="Arial" panose="020B0604020202020204" pitchFamily="34" charset="0"/>
              </a:rPr>
              <a:pPr eaLnBrk="1" hangingPunct="1"/>
              <a:t>45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158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9C2AB7-3322-440F-9A86-5F246B0CD88F}" type="slidenum">
              <a:rPr lang="en-US">
                <a:latin typeface="Arial" panose="020B0604020202020204" pitchFamily="34" charset="0"/>
              </a:rPr>
              <a:pPr eaLnBrk="1" hangingPunct="1"/>
              <a:t>46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056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0AF7B4D-43B0-4DB4-A1DB-3D3AD6E760A5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48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5743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0EA98BD-9EE7-4627-85AA-02035E91571C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49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8432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4751DE-9DE3-4711-8048-E55535BC364A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50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6065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0A1947-83E5-4896-96A4-B5599500AB9D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51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>
                <a:latin typeface="Arial" panose="020B0604020202020204" pitchFamily="34" charset="0"/>
              </a:rPr>
              <a:t> End: One of challenges is scaling up.  Most people: 14x14 up to 32x32.  </a:t>
            </a:r>
          </a:p>
        </p:txBody>
      </p:sp>
    </p:spTree>
    <p:extLst>
      <p:ext uri="{BB962C8B-B14F-4D97-AF65-F5344CB8AC3E}">
        <p14:creationId xmlns:p14="http://schemas.microsoft.com/office/powerpoint/2010/main" val="1478178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</a:rPr>
              <a:t>Time-invariant features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ED4C929-18AC-40AB-A528-BFE492755971}" type="slidenum">
              <a:rPr lang="en-US">
                <a:latin typeface="Arial" panose="020B0604020202020204" pitchFamily="34" charset="0"/>
              </a:rPr>
              <a:pPr eaLnBrk="1" hangingPunct="1"/>
              <a:t>53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1715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3D3322-BA9D-4408-88F5-B2611EA3332E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54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>
            <a:normAutofit/>
          </a:bodyPr>
          <a:lstStyle/>
          <a:p>
            <a:pPr lvl="1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203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878AC6B2-BBAE-4BA1-948A-839E3FCEFB51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smtClean="0">
              <a:solidFill>
                <a:prstClr val="white"/>
              </a:solidFill>
            </a:endParaRPr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83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67E855-2526-4790-8A60-EAFE7FE2ACF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80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F394C3-C790-472E-AA0D-684EFA288FE7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31617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61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687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FD120B-0ABD-DE43-BACB-776D7008420E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351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6B9D9E-4F3B-4F05-9B16-385C27E4A439}" type="slidenum">
              <a:rPr lang="en-US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32</a:t>
            </a:fld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46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8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45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4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06" indent="0" algn="ctr">
              <a:buNone/>
              <a:defRPr/>
            </a:lvl2pPr>
            <a:lvl3pPr marL="914210" indent="0" algn="ctr">
              <a:buNone/>
              <a:defRPr/>
            </a:lvl3pPr>
            <a:lvl4pPr marL="1371316" indent="0" algn="ctr">
              <a:buNone/>
              <a:defRPr/>
            </a:lvl4pPr>
            <a:lvl5pPr marL="1828421" indent="0" algn="ctr">
              <a:buNone/>
              <a:defRPr/>
            </a:lvl5pPr>
            <a:lvl6pPr marL="2285526" indent="0" algn="ctr">
              <a:buNone/>
              <a:defRPr/>
            </a:lvl6pPr>
            <a:lvl7pPr marL="2742630" indent="0" algn="ctr">
              <a:buNone/>
              <a:defRPr/>
            </a:lvl7pPr>
            <a:lvl8pPr marL="3199736" indent="0" algn="ctr">
              <a:buNone/>
              <a:defRPr/>
            </a:lvl8pPr>
            <a:lvl9pPr marL="365684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98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2"/>
          <p:cNvSpPr>
            <a:spLocks noChangeArrowheads="1"/>
          </p:cNvSpPr>
          <p:nvPr userDrawn="1"/>
        </p:nvSpPr>
        <p:spPr bwMode="auto">
          <a:xfrm>
            <a:off x="1169988" y="555625"/>
            <a:ext cx="6765925" cy="55563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90469" tIns="44441" rIns="90469" bIns="44441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79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06" indent="0">
              <a:buNone/>
              <a:defRPr sz="1800"/>
            </a:lvl2pPr>
            <a:lvl3pPr marL="914210" indent="0">
              <a:buNone/>
              <a:defRPr sz="1600"/>
            </a:lvl3pPr>
            <a:lvl4pPr marL="1371316" indent="0">
              <a:buNone/>
              <a:defRPr sz="1400"/>
            </a:lvl4pPr>
            <a:lvl5pPr marL="1828421" indent="0">
              <a:buNone/>
              <a:defRPr sz="1400"/>
            </a:lvl5pPr>
            <a:lvl6pPr marL="2285526" indent="0">
              <a:buNone/>
              <a:defRPr sz="1400"/>
            </a:lvl6pPr>
            <a:lvl7pPr marL="2742630" indent="0">
              <a:buNone/>
              <a:defRPr sz="1400"/>
            </a:lvl7pPr>
            <a:lvl8pPr marL="3199736" indent="0">
              <a:buNone/>
              <a:defRPr sz="1400"/>
            </a:lvl8pPr>
            <a:lvl9pPr marL="3656841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5793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5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6" indent="0">
              <a:buNone/>
              <a:defRPr sz="2000" b="1"/>
            </a:lvl2pPr>
            <a:lvl3pPr marL="914210" indent="0">
              <a:buNone/>
              <a:defRPr sz="1800" b="1"/>
            </a:lvl3pPr>
            <a:lvl4pPr marL="1371316" indent="0">
              <a:buNone/>
              <a:defRPr sz="1600" b="1"/>
            </a:lvl4pPr>
            <a:lvl5pPr marL="1828421" indent="0">
              <a:buNone/>
              <a:defRPr sz="1600" b="1"/>
            </a:lvl5pPr>
            <a:lvl6pPr marL="2285526" indent="0">
              <a:buNone/>
              <a:defRPr sz="1600" b="1"/>
            </a:lvl6pPr>
            <a:lvl7pPr marL="2742630" indent="0">
              <a:buNone/>
              <a:defRPr sz="1600" b="1"/>
            </a:lvl7pPr>
            <a:lvl8pPr marL="3199736" indent="0">
              <a:buNone/>
              <a:defRPr sz="1600" b="1"/>
            </a:lvl8pPr>
            <a:lvl9pPr marL="365684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16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31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4771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364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1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06" indent="0">
              <a:buNone/>
              <a:defRPr sz="2800"/>
            </a:lvl2pPr>
            <a:lvl3pPr marL="914210" indent="0">
              <a:buNone/>
              <a:defRPr sz="2400"/>
            </a:lvl3pPr>
            <a:lvl4pPr marL="1371316" indent="0">
              <a:buNone/>
              <a:defRPr sz="2000"/>
            </a:lvl4pPr>
            <a:lvl5pPr marL="1828421" indent="0">
              <a:buNone/>
              <a:defRPr sz="2000"/>
            </a:lvl5pPr>
            <a:lvl6pPr marL="2285526" indent="0">
              <a:buNone/>
              <a:defRPr sz="2000"/>
            </a:lvl6pPr>
            <a:lvl7pPr marL="2742630" indent="0">
              <a:buNone/>
              <a:defRPr sz="2000"/>
            </a:lvl7pPr>
            <a:lvl8pPr marL="3199736" indent="0">
              <a:buNone/>
              <a:defRPr sz="2000"/>
            </a:lvl8pPr>
            <a:lvl9pPr marL="3656841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06" indent="0">
              <a:buNone/>
              <a:defRPr sz="1200"/>
            </a:lvl2pPr>
            <a:lvl3pPr marL="914210" indent="0">
              <a:buNone/>
              <a:defRPr sz="1000"/>
            </a:lvl3pPr>
            <a:lvl4pPr marL="1371316" indent="0">
              <a:buNone/>
              <a:defRPr sz="900"/>
            </a:lvl4pPr>
            <a:lvl5pPr marL="1828421" indent="0">
              <a:buNone/>
              <a:defRPr sz="900"/>
            </a:lvl5pPr>
            <a:lvl6pPr marL="2285526" indent="0">
              <a:buNone/>
              <a:defRPr sz="900"/>
            </a:lvl6pPr>
            <a:lvl7pPr marL="2742630" indent="0">
              <a:buNone/>
              <a:defRPr sz="900"/>
            </a:lvl7pPr>
            <a:lvl8pPr marL="3199736" indent="0">
              <a:buNone/>
              <a:defRPr sz="900"/>
            </a:lvl8pPr>
            <a:lvl9pPr marL="3656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380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427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15902"/>
            <a:ext cx="2057400" cy="5683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15902"/>
            <a:ext cx="6019800" cy="5683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12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28738"/>
            <a:ext cx="4038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89350"/>
            <a:ext cx="4038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3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9791881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28738"/>
            <a:ext cx="8229600" cy="22082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689350"/>
            <a:ext cx="8229600" cy="220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506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976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15900"/>
            <a:ext cx="6400800" cy="304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28740"/>
            <a:ext cx="4038600" cy="45704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328740"/>
            <a:ext cx="4038600" cy="4570412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9862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50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4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8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3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1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84BFC-361E-4D64-9C55-AECCE7133D7B}" type="datetimeFigureOut">
              <a:rPr lang="en-US" smtClean="0"/>
              <a:t>1/17/14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0516-50B9-46E1-A8D9-1B5778713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6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28738"/>
            <a:ext cx="8229600" cy="457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69" tIns="44441" rIns="90469" bIns="444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3025775" y="719138"/>
            <a:ext cx="27511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20" tIns="45711" rIns="91420" bIns="45711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9" name="Rectangle 15"/>
          <p:cNvSpPr>
            <a:spLocks noChangeArrowheads="1"/>
          </p:cNvSpPr>
          <p:nvPr/>
        </p:nvSpPr>
        <p:spPr bwMode="auto">
          <a:xfrm>
            <a:off x="8188325" y="6561138"/>
            <a:ext cx="633413" cy="274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1420" tIns="45711" rIns="91420" bIns="45711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125" name="Rectangle 16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15900"/>
            <a:ext cx="6400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69" tIns="44441" rIns="90469" bIns="444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8382000" y="6629400"/>
            <a:ext cx="819150" cy="2460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wrap="none" lIns="91420" tIns="45711" rIns="91420" bIns="45711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solidFill>
                  <a:srgbClr val="FFFFFF"/>
                </a:solidFill>
                <a:latin typeface="Arial" charset="0"/>
              </a:rPr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36995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5pPr>
      <a:lvl6pPr marL="457106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6pPr>
      <a:lvl7pPr marL="914210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7pPr>
      <a:lvl8pPr marL="1371316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8pPr>
      <a:lvl9pPr marL="1828421" algn="ctr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imes" pitchFamily="18" charset="0"/>
        </a:defRPr>
      </a:lvl9pPr>
    </p:titleStyle>
    <p:bodyStyle>
      <a:lvl1pPr marL="284163" indent="-284163" algn="l" rtl="0" eaLnBrk="0" fontAlgn="base" hangingPunct="0">
        <a:spcBef>
          <a:spcPct val="100000"/>
        </a:spcBef>
        <a:spcAft>
          <a:spcPct val="0"/>
        </a:spcAft>
        <a:buChar char="•"/>
        <a:defRPr sz="3200" b="1">
          <a:solidFill>
            <a:schemeClr val="bg1"/>
          </a:solidFill>
          <a:latin typeface="+mn-lt"/>
          <a:ea typeface="+mn-ea"/>
          <a:cs typeface="+mn-cs"/>
        </a:defRPr>
      </a:lvl1pPr>
      <a:lvl2pPr marL="684213" indent="-2270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600" b="1">
          <a:solidFill>
            <a:schemeClr val="bg1"/>
          </a:solidFill>
          <a:latin typeface="+mn-lt"/>
        </a:defRPr>
      </a:lvl2pPr>
      <a:lvl3pPr marL="1141413" indent="-22701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•"/>
        <a:defRPr sz="1600">
          <a:solidFill>
            <a:schemeClr val="bg1"/>
          </a:solidFill>
          <a:latin typeface="+mn-lt"/>
        </a:defRPr>
      </a:lvl3pPr>
      <a:lvl4pPr marL="1541463" indent="-1698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–"/>
        <a:defRPr sz="1400" b="1">
          <a:solidFill>
            <a:schemeClr val="bg1"/>
          </a:solidFill>
          <a:latin typeface="+mn-lt"/>
        </a:defRPr>
      </a:lvl4pPr>
      <a:lvl5pPr marL="1998663" indent="-169863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456940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14046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371150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28256" indent="-17141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31.png"/><Relationship Id="rId5" Type="http://schemas.microsoft.com/office/2007/relationships/hdphoto" Target="../media/hdphoto1.wdp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51.emf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oleObject" Target="../embeddings/oleObject2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8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68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9.jpeg"/><Relationship Id="rId5" Type="http://schemas.openxmlformats.org/officeDocument/2006/relationships/image" Target="../media/image70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1" Type="http://schemas.openxmlformats.org/officeDocument/2006/relationships/tags" Target="../tags/tag10.xml"/><Relationship Id="rId2" Type="http://schemas.openxmlformats.org/officeDocument/2006/relationships/tags" Target="../tags/tag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68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72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1" Type="http://schemas.openxmlformats.org/officeDocument/2006/relationships/tags" Target="../tags/tag14.xml"/><Relationship Id="rId2" Type="http://schemas.openxmlformats.org/officeDocument/2006/relationships/tags" Target="../tags/tag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68.png"/><Relationship Id="rId6" Type="http://schemas.openxmlformats.org/officeDocument/2006/relationships/image" Target="../media/image73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74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75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76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79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hyperlink" Target="http://horatio.cs.nyu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36733" y="-52387"/>
            <a:ext cx="9280733" cy="70172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C:\Users\hays\Desktop\143 Computer Vision\slides\01\BioMech_Eye_by_kirk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1019" y="152400"/>
            <a:ext cx="9751219" cy="6500813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-136733" y="152400"/>
            <a:ext cx="9280733" cy="1470025"/>
          </a:xfrm>
          <a:solidFill>
            <a:schemeClr val="tx1">
              <a:alpha val="60000"/>
            </a:schemeClr>
          </a:solidFill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6.S093 Visual Recognition through Machine Learning Competition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-230736" y="4948015"/>
            <a:ext cx="9374736" cy="1909985"/>
          </a:xfrm>
          <a:solidFill>
            <a:schemeClr val="tx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8600" y="64578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Image by kirkh.deviantart.com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6733" y="5490020"/>
            <a:ext cx="9280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Aditya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</a:rPr>
              <a:t>Khosla</a:t>
            </a:r>
            <a:r>
              <a:rPr lang="en-US" sz="4000" dirty="0" smtClean="0">
                <a:solidFill>
                  <a:schemeClr val="bg1"/>
                </a:solidFill>
              </a:rPr>
              <a:t> and Joseph Lim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80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Pixel-based representation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83806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83884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25716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32341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21956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8585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91426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23855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98349"/>
            <a:ext cx="492400" cy="7719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30161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51152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5237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9722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81929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28265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42532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21043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7717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63922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66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500079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74012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8960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 Box 572"/>
          <p:cNvSpPr txBox="1">
            <a:spLocks noChangeArrowheads="1"/>
          </p:cNvSpPr>
          <p:nvPr/>
        </p:nvSpPr>
        <p:spPr bwMode="auto">
          <a:xfrm>
            <a:off x="1249950" y="3784645"/>
            <a:ext cx="1210545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/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31751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7" grpId="0" animBg="1"/>
      <p:bldP spid="40" grpId="0" animBg="1"/>
      <p:bldP spid="41" grpId="0" animBg="1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83969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84047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32504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22119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8748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91589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24018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99979"/>
            <a:ext cx="492400" cy="7719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8" name="Plus 47"/>
          <p:cNvSpPr>
            <a:spLocks/>
          </p:cNvSpPr>
          <p:nvPr/>
        </p:nvSpPr>
        <p:spPr>
          <a:xfrm>
            <a:off x="2598066" y="551315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52539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9885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82092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Plus 26"/>
          <p:cNvSpPr>
            <a:spLocks/>
          </p:cNvSpPr>
          <p:nvPr/>
        </p:nvSpPr>
        <p:spPr>
          <a:xfrm>
            <a:off x="2038350" y="528428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8" name="Plus 27"/>
          <p:cNvSpPr>
            <a:spLocks/>
          </p:cNvSpPr>
          <p:nvPr/>
        </p:nvSpPr>
        <p:spPr>
          <a:xfrm>
            <a:off x="2057316" y="442695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9" name="Plus 28"/>
          <p:cNvSpPr>
            <a:spLocks/>
          </p:cNvSpPr>
          <p:nvPr/>
        </p:nvSpPr>
        <p:spPr>
          <a:xfrm>
            <a:off x="1482090" y="52120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0" name="Plus 29"/>
          <p:cNvSpPr>
            <a:spLocks/>
          </p:cNvSpPr>
          <p:nvPr/>
        </p:nvSpPr>
        <p:spPr>
          <a:xfrm>
            <a:off x="1345200" y="577339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2" name="Minus 31"/>
          <p:cNvSpPr/>
          <p:nvPr/>
        </p:nvSpPr>
        <p:spPr>
          <a:xfrm>
            <a:off x="1592850" y="464085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inus 36"/>
          <p:cNvSpPr/>
          <p:nvPr/>
        </p:nvSpPr>
        <p:spPr>
          <a:xfrm>
            <a:off x="1973850" y="567079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Minus 39"/>
          <p:cNvSpPr/>
          <p:nvPr/>
        </p:nvSpPr>
        <p:spPr>
          <a:xfrm>
            <a:off x="1516650" y="500242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Minus 40"/>
          <p:cNvSpPr/>
          <p:nvPr/>
        </p:nvSpPr>
        <p:spPr>
          <a:xfrm>
            <a:off x="2875550" y="574175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Minus 41"/>
          <p:cNvSpPr/>
          <p:nvPr/>
        </p:nvSpPr>
        <p:spPr>
          <a:xfrm>
            <a:off x="2381166" y="539123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2114550" y="1915890"/>
            <a:ext cx="5010658" cy="829527"/>
            <a:chOff x="2114550" y="1828800"/>
            <a:chExt cx="5010658" cy="829527"/>
          </a:xfrm>
        </p:grpSpPr>
        <p:cxnSp>
          <p:nvCxnSpPr>
            <p:cNvPr id="43" name="Straight Arrow Connector 42"/>
            <p:cNvCxnSpPr/>
            <p:nvPr/>
          </p:nvCxnSpPr>
          <p:spPr>
            <a:xfrm rot="10800000" flipV="1">
              <a:off x="2114550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headEnd type="triangle" w="med" len="lg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>
            <a:xfrm rot="10800000" flipV="1">
              <a:off x="5829808" y="2171702"/>
              <a:ext cx="1295400" cy="1589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headEnd type="triangle" w="med" len="lg"/>
            </a:ln>
            <a:effectLst/>
          </p:spPr>
        </p:cxnSp>
        <p:sp>
          <p:nvSpPr>
            <p:cNvPr id="45" name="AutoShape 6"/>
            <p:cNvSpPr>
              <a:spLocks noChangeArrowheads="1"/>
            </p:cNvSpPr>
            <p:nvPr/>
          </p:nvSpPr>
          <p:spPr bwMode="auto">
            <a:xfrm>
              <a:off x="3562350" y="1828800"/>
              <a:ext cx="2057398" cy="829527"/>
            </a:xfrm>
            <a:prstGeom prst="roundRect">
              <a:avLst>
                <a:gd name="adj" fmla="val 171"/>
              </a:avLst>
            </a:prstGeom>
            <a:solidFill>
              <a:srgbClr val="FFFFCC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lIns="81597" tIns="40798" rIns="81597" bIns="40798" anchor="ctr" anchorCtr="1"/>
            <a:lstStyle/>
            <a:p>
              <a:pPr marL="0" marR="0" lvl="0" indent="0" algn="ctr" defTabSz="407303" eaLnBrk="1" fontAlgn="auto" latinLnBrk="0" hangingPunct="1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Tx/>
                <a:buNone/>
                <a:tabLst>
                  <a:tab pos="656292" algn="l"/>
                  <a:tab pos="1312581" algn="l"/>
                </a:tabLst>
                <a:defRPr/>
              </a:pPr>
              <a:r>
                <a:rPr kumimoji="0" lang="en-GB" sz="22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" charset="0"/>
                </a:rPr>
                <a:t>Feature representation</a:t>
              </a:r>
            </a:p>
          </p:txBody>
        </p:sp>
      </p:grpSp>
      <p:grpSp>
        <p:nvGrpSpPr>
          <p:cNvPr id="5" name="Group 82"/>
          <p:cNvGrpSpPr/>
          <p:nvPr/>
        </p:nvGrpSpPr>
        <p:grpSpPr>
          <a:xfrm>
            <a:off x="1189518" y="1519030"/>
            <a:ext cx="1683447" cy="1289996"/>
            <a:chOff x="1284767" y="1431938"/>
            <a:chExt cx="1683446" cy="1289996"/>
          </a:xfrm>
        </p:grpSpPr>
        <p:sp>
          <p:nvSpPr>
            <p:cNvPr id="47" name="Rectangle 46"/>
            <p:cNvSpPr>
              <a:spLocks noChangeAspect="1"/>
            </p:cNvSpPr>
            <p:nvPr/>
          </p:nvSpPr>
          <p:spPr>
            <a:xfrm>
              <a:off x="1500965" y="2112334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1284767" y="1600200"/>
              <a:ext cx="609600" cy="609600"/>
            </a:xfrm>
            <a:prstGeom prst="rect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736788" y="1431938"/>
              <a:ext cx="12314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handlebars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089300" y="2308301"/>
              <a:ext cx="7553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wheel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199046" y="2737074"/>
            <a:ext cx="2707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dirty="0" smtClean="0"/>
              <a:t>E.g., Does it have Handlebars?  Wheels?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48075" y="4361000"/>
            <a:ext cx="2697943" cy="2299353"/>
            <a:chOff x="5127348" y="4253826"/>
            <a:chExt cx="2697943" cy="2299353"/>
          </a:xfrm>
        </p:grpSpPr>
        <p:cxnSp>
          <p:nvCxnSpPr>
            <p:cNvPr id="67" name="Straight Arrow Connector 66"/>
            <p:cNvCxnSpPr/>
            <p:nvPr/>
          </p:nvCxnSpPr>
          <p:spPr>
            <a:xfrm rot="5400000" flipH="1" flipV="1">
              <a:off x="4641559" y="5224582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>
            <a:xfrm>
              <a:off x="5499603" y="6120726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9" name="Text Box 572"/>
            <p:cNvSpPr txBox="1">
              <a:spLocks noChangeArrowheads="1"/>
            </p:cNvSpPr>
            <p:nvPr/>
          </p:nvSpPr>
          <p:spPr bwMode="auto">
            <a:xfrm>
              <a:off x="6079515" y="6153090"/>
              <a:ext cx="1374052" cy="4000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Handlebars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0" name="Text Box 572"/>
            <p:cNvSpPr txBox="1">
              <a:spLocks noChangeArrowheads="1"/>
            </p:cNvSpPr>
            <p:nvPr/>
          </p:nvSpPr>
          <p:spPr bwMode="auto">
            <a:xfrm>
              <a:off x="5127348" y="4751483"/>
              <a:ext cx="492400" cy="871372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vert="vert270" wrap="none" lIns="91419" tIns="45710" rIns="91419" bIns="4571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Wheels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71" name="Plus 70"/>
            <p:cNvSpPr>
              <a:spLocks/>
            </p:cNvSpPr>
            <p:nvPr/>
          </p:nvSpPr>
          <p:spPr>
            <a:xfrm>
              <a:off x="7490780" y="508041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2" name="Plus 71"/>
            <p:cNvSpPr>
              <a:spLocks/>
            </p:cNvSpPr>
            <p:nvPr/>
          </p:nvSpPr>
          <p:spPr>
            <a:xfrm>
              <a:off x="6586738" y="433063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3" name="Minus 72"/>
            <p:cNvSpPr/>
            <p:nvPr/>
          </p:nvSpPr>
          <p:spPr>
            <a:xfrm>
              <a:off x="6020891" y="52983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Minus 73"/>
            <p:cNvSpPr/>
            <p:nvPr/>
          </p:nvSpPr>
          <p:spPr>
            <a:xfrm>
              <a:off x="6663548" y="5521191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Plus 74"/>
            <p:cNvSpPr>
              <a:spLocks/>
            </p:cNvSpPr>
            <p:nvPr/>
          </p:nvSpPr>
          <p:spPr>
            <a:xfrm>
              <a:off x="7260350" y="481158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6" name="Plus 75"/>
            <p:cNvSpPr>
              <a:spLocks/>
            </p:cNvSpPr>
            <p:nvPr/>
          </p:nvSpPr>
          <p:spPr>
            <a:xfrm>
              <a:off x="7337160" y="4465935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7" name="Plus 76"/>
            <p:cNvSpPr>
              <a:spLocks/>
            </p:cNvSpPr>
            <p:nvPr/>
          </p:nvSpPr>
          <p:spPr>
            <a:xfrm>
              <a:off x="6701953" y="4676281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8" name="Plus 77"/>
            <p:cNvSpPr>
              <a:spLocks/>
            </p:cNvSpPr>
            <p:nvPr/>
          </p:nvSpPr>
          <p:spPr>
            <a:xfrm>
              <a:off x="7009193" y="4945116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79" name="Minus 78"/>
            <p:cNvSpPr/>
            <p:nvPr/>
          </p:nvSpPr>
          <p:spPr>
            <a:xfrm>
              <a:off x="6216292" y="56546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Minus 79"/>
            <p:cNvSpPr/>
            <p:nvPr/>
          </p:nvSpPr>
          <p:spPr>
            <a:xfrm>
              <a:off x="6492250" y="58869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Minus 80"/>
            <p:cNvSpPr/>
            <p:nvPr/>
          </p:nvSpPr>
          <p:spPr>
            <a:xfrm>
              <a:off x="6300225" y="5234035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Minus 81"/>
            <p:cNvSpPr/>
            <p:nvPr/>
          </p:nvSpPr>
          <p:spPr>
            <a:xfrm>
              <a:off x="5762555" y="511882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Minus 82"/>
            <p:cNvSpPr/>
            <p:nvPr/>
          </p:nvSpPr>
          <p:spPr>
            <a:xfrm>
              <a:off x="6649541" y="5755586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Text Box 572"/>
          <p:cNvSpPr txBox="1">
            <a:spLocks noChangeArrowheads="1"/>
          </p:cNvSpPr>
          <p:nvPr/>
        </p:nvSpPr>
        <p:spPr bwMode="auto">
          <a:xfrm>
            <a:off x="1249950" y="3786275"/>
            <a:ext cx="1210545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/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0" name="Text Box 572"/>
          <p:cNvSpPr txBox="1">
            <a:spLocks noChangeArrowheads="1"/>
          </p:cNvSpPr>
          <p:nvPr/>
        </p:nvSpPr>
        <p:spPr bwMode="auto">
          <a:xfrm>
            <a:off x="6114814" y="3823330"/>
            <a:ext cx="1000553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/>
              <a:t>Features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147763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feature representations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601747" y="1709215"/>
            <a:ext cx="3984410" cy="1094772"/>
            <a:chOff x="306685" y="1053819"/>
            <a:chExt cx="4456696" cy="1224539"/>
          </a:xfrm>
        </p:grpSpPr>
        <p:pic>
          <p:nvPicPr>
            <p:cNvPr id="5" name="Picture 2" descr="C:\Users\ang\Desktop\features\SIFTinterestPointLocalizatio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36256" y="1053819"/>
              <a:ext cx="1727125" cy="1222765"/>
            </a:xfrm>
            <a:prstGeom prst="rect">
              <a:avLst/>
            </a:prstGeom>
            <a:noFill/>
          </p:spPr>
        </p:pic>
        <p:pic>
          <p:nvPicPr>
            <p:cNvPr id="6" name="Picture 3" descr="C:\Users\ang\Desktop\features\SIFTdescriptor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685" y="1054248"/>
              <a:ext cx="2734227" cy="1224110"/>
            </a:xfrm>
            <a:prstGeom prst="rect">
              <a:avLst/>
            </a:prstGeom>
            <a:noFill/>
          </p:spPr>
        </p:pic>
      </p:grpSp>
      <p:pic>
        <p:nvPicPr>
          <p:cNvPr id="7" name="Picture 4" descr="C:\Users\ang\Desktop\features\SPINfea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534" y="1673779"/>
            <a:ext cx="2863425" cy="1182924"/>
          </a:xfrm>
          <a:prstGeom prst="rect">
            <a:avLst/>
          </a:prstGeom>
          <a:noFill/>
        </p:spPr>
      </p:pic>
      <p:pic>
        <p:nvPicPr>
          <p:cNvPr id="8" name="Picture 5" descr="C:\Users\ang\Desktop\features\RIFTfeatu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0203" y="3352071"/>
            <a:ext cx="2858275" cy="1446781"/>
          </a:xfrm>
          <a:prstGeom prst="rect">
            <a:avLst/>
          </a:prstGeom>
          <a:noFill/>
        </p:spPr>
      </p:pic>
      <p:pic>
        <p:nvPicPr>
          <p:cNvPr id="9" name="Picture 6" descr="C:\Users\ang\Desktop\features\HOGdescriptor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081" y="3352071"/>
            <a:ext cx="4240678" cy="1439881"/>
          </a:xfrm>
          <a:prstGeom prst="rect">
            <a:avLst/>
          </a:prstGeom>
          <a:noFill/>
        </p:spPr>
      </p:pic>
      <p:pic>
        <p:nvPicPr>
          <p:cNvPr id="10" name="Picture 7" descr="C:\Users\ang\Desktop\features\GLOHdescript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8041" y="5294220"/>
            <a:ext cx="3291385" cy="987455"/>
          </a:xfrm>
          <a:prstGeom prst="rect">
            <a:avLst/>
          </a:prstGeom>
          <a:noFill/>
        </p:spPr>
      </p:pic>
      <p:pic>
        <p:nvPicPr>
          <p:cNvPr id="11" name="Picture 9" descr="C:\Users\ang\Desktop\features\TextonsSchmidSe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0933" y="5387894"/>
            <a:ext cx="1687676" cy="5029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34657" y="2748888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SIFT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13112" y="27354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Spin image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74231" y="47808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0524" y="46632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RIFT</a:t>
            </a:r>
            <a:endParaRPr lang="en-US" dirty="0"/>
          </a:p>
        </p:txBody>
      </p:sp>
      <p:pic>
        <p:nvPicPr>
          <p:cNvPr id="16" name="Picture 10" descr="C:\Users\ang\Desktop\features\TextonsLeungMalikS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420" y="5385848"/>
            <a:ext cx="1501207" cy="524932"/>
          </a:xfrm>
          <a:prstGeom prst="rect">
            <a:avLst/>
          </a:prstGeom>
          <a:noFill/>
        </p:spPr>
      </p:pic>
      <p:pic>
        <p:nvPicPr>
          <p:cNvPr id="17" name="Picture 11" descr="C:\Users\ang\Desktop\features\TextonsMR8se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83004" y="5880150"/>
            <a:ext cx="1512487" cy="52163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236427" y="6383100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 smtClean="0"/>
              <a:t>Textons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67502" y="6280224"/>
            <a:ext cx="7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GLOH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98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feature representations</a:t>
            </a:r>
            <a:endParaRPr lang="en-US" dirty="0"/>
          </a:p>
        </p:txBody>
      </p:sp>
      <p:grpSp>
        <p:nvGrpSpPr>
          <p:cNvPr id="4" name="Group 10"/>
          <p:cNvGrpSpPr/>
          <p:nvPr/>
        </p:nvGrpSpPr>
        <p:grpSpPr>
          <a:xfrm>
            <a:off x="601747" y="1709215"/>
            <a:ext cx="3984410" cy="1094772"/>
            <a:chOff x="306685" y="1053819"/>
            <a:chExt cx="4456696" cy="1224539"/>
          </a:xfrm>
        </p:grpSpPr>
        <p:pic>
          <p:nvPicPr>
            <p:cNvPr id="5" name="Picture 2" descr="C:\Users\ang\Desktop\features\SIFTinterestPointLocalizatio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36256" y="1053819"/>
              <a:ext cx="1727125" cy="1222765"/>
            </a:xfrm>
            <a:prstGeom prst="rect">
              <a:avLst/>
            </a:prstGeom>
            <a:noFill/>
          </p:spPr>
        </p:pic>
        <p:pic>
          <p:nvPicPr>
            <p:cNvPr id="6" name="Picture 3" descr="C:\Users\ang\Desktop\features\SIFTdescriptors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6685" y="1054248"/>
              <a:ext cx="2734227" cy="1224110"/>
            </a:xfrm>
            <a:prstGeom prst="rect">
              <a:avLst/>
            </a:prstGeom>
            <a:noFill/>
          </p:spPr>
        </p:pic>
      </p:grpSp>
      <p:pic>
        <p:nvPicPr>
          <p:cNvPr id="7" name="Picture 4" descr="C:\Users\ang\Desktop\features\SPINfeatur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534" y="1673779"/>
            <a:ext cx="2863425" cy="1182924"/>
          </a:xfrm>
          <a:prstGeom prst="rect">
            <a:avLst/>
          </a:prstGeom>
          <a:noFill/>
        </p:spPr>
      </p:pic>
      <p:pic>
        <p:nvPicPr>
          <p:cNvPr id="8" name="Picture 5" descr="C:\Users\ang\Desktop\features\RIFTfeatur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0203" y="3352071"/>
            <a:ext cx="2858275" cy="1446781"/>
          </a:xfrm>
          <a:prstGeom prst="rect">
            <a:avLst/>
          </a:prstGeom>
          <a:noFill/>
        </p:spPr>
      </p:pic>
      <p:pic>
        <p:nvPicPr>
          <p:cNvPr id="9" name="Picture 6" descr="C:\Users\ang\Desktop\features\HOGdescriptor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081" y="3352071"/>
            <a:ext cx="4240678" cy="1439881"/>
          </a:xfrm>
          <a:prstGeom prst="rect">
            <a:avLst/>
          </a:prstGeom>
          <a:noFill/>
        </p:spPr>
      </p:pic>
      <p:pic>
        <p:nvPicPr>
          <p:cNvPr id="10" name="Picture 7" descr="C:\Users\ang\Desktop\features\GLOHdescripto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8041" y="5294220"/>
            <a:ext cx="3291385" cy="987455"/>
          </a:xfrm>
          <a:prstGeom prst="rect">
            <a:avLst/>
          </a:prstGeom>
          <a:noFill/>
        </p:spPr>
      </p:pic>
      <p:pic>
        <p:nvPicPr>
          <p:cNvPr id="11" name="Picture 9" descr="C:\Users\ang\Desktop\features\TextonsSchmidSet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0933" y="5387894"/>
            <a:ext cx="1687676" cy="50295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134657" y="2748888"/>
            <a:ext cx="56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SIFT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13112" y="2735419"/>
            <a:ext cx="121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Spin image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74231" y="478085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 smtClean="0"/>
              <a:t>HoG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0524" y="4663236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RIFT</a:t>
            </a:r>
            <a:endParaRPr lang="en-US" dirty="0"/>
          </a:p>
        </p:txBody>
      </p:sp>
      <p:pic>
        <p:nvPicPr>
          <p:cNvPr id="16" name="Picture 10" descr="C:\Users\ang\Desktop\features\TextonsLeungMalikS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27420" y="5385848"/>
            <a:ext cx="1501207" cy="524932"/>
          </a:xfrm>
          <a:prstGeom prst="rect">
            <a:avLst/>
          </a:prstGeom>
          <a:noFill/>
        </p:spPr>
      </p:pic>
      <p:pic>
        <p:nvPicPr>
          <p:cNvPr id="17" name="Picture 11" descr="C:\Users\ang\Desktop\features\TextonsMR8set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883004" y="5880150"/>
            <a:ext cx="1512487" cy="52163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236427" y="6383100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err="1" smtClean="0"/>
              <a:t>Textons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67502" y="6280224"/>
            <a:ext cx="7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>
              <a:spcBef>
                <a:spcPct val="0"/>
              </a:spcBef>
            </a:pPr>
            <a:r>
              <a:rPr lang="en-US" dirty="0" smtClean="0"/>
              <a:t>GLOH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2735419"/>
            <a:ext cx="9144000" cy="1907881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3600" dirty="0" smtClean="0">
                <a:solidFill>
                  <a:schemeClr val="bg1"/>
                </a:solidFill>
              </a:rPr>
              <a:t>Coming up with features is often difficult, time-consuming, and requires expert knowledge. </a:t>
            </a:r>
          </a:p>
        </p:txBody>
      </p:sp>
    </p:spTree>
    <p:extLst>
      <p:ext uri="{BB962C8B-B14F-4D97-AF65-F5344CB8AC3E}">
        <p14:creationId xmlns:p14="http://schemas.microsoft.com/office/powerpoint/2010/main" val="419996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knowyourbody.net/wp-content/uploads/2012/08/Primary-auditory-cortex-Pi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/>
          <a:stretch/>
        </p:blipFill>
        <p:spPr bwMode="auto">
          <a:xfrm>
            <a:off x="3959809" y="2286000"/>
            <a:ext cx="3292132" cy="226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The brain: </a:t>
            </a:r>
            <a:br>
              <a:rPr lang="en-US" sz="4000" dirty="0" smtClean="0"/>
            </a:br>
            <a:r>
              <a:rPr lang="en-US" sz="4000" dirty="0" smtClean="0"/>
              <a:t>potential motivation for deep learning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7933412" y="6604084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latin typeface="Arial" pitchFamily="34" charset="0"/>
              </a:rPr>
              <a:t>[Roe et al., 1992]</a:t>
            </a:r>
            <a:endParaRPr lang="en-US" sz="1050" dirty="0">
              <a:latin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9312" y="5298226"/>
            <a:ext cx="6134100" cy="8317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 smtClean="0">
                <a:latin typeface="Arial" charset="0"/>
              </a:rPr>
              <a:t>Auditory cortex learns to see!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8587" y="4175011"/>
            <a:ext cx="3280580" cy="485173"/>
          </a:xfrm>
          <a:prstGeom prst="rect">
            <a:avLst/>
          </a:prstGeom>
          <a:solidFill>
            <a:srgbClr val="FFB5B5"/>
          </a:solidFill>
          <a:ln w="38100" cap="flat" cmpd="sng" algn="ctr">
            <a:solidFill>
              <a:srgbClr val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2941674" y="3702811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359463" y="3742424"/>
            <a:ext cx="276222" cy="276222"/>
            <a:chOff x="0" y="2153"/>
            <a:chExt cx="571" cy="574"/>
          </a:xfrm>
        </p:grpSpPr>
        <p:sp>
          <p:nvSpPr>
            <p:cNvPr id="10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1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3416300" y="2729653"/>
            <a:ext cx="2213318" cy="807317"/>
          </a:xfrm>
          <a:prstGeom prst="straightConnector1">
            <a:avLst/>
          </a:pr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lg"/>
          </a:ln>
          <a:effectLst/>
        </p:spPr>
      </p:cxnSp>
      <p:pic>
        <p:nvPicPr>
          <p:cNvPr id="2052" name="Picture 4" descr="http://leadershipcriteria.com/wp-content/uploads/5_human_eye_clip_art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78" y="2140786"/>
            <a:ext cx="1748760" cy="85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qacps.k12.md.us/ces/clipart/Carson%20Dellosa%20Clipart/Carson%20Dellosa%20Letters%20and%20Numbers/Images/Color%20Images/Clip%20Art/E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60" y="3674396"/>
            <a:ext cx="994016" cy="13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78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brain adapts!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41670" y="6581001"/>
            <a:ext cx="5702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 smtClean="0">
                <a:latin typeface="Arial" charset="0"/>
              </a:rPr>
              <a:t>[BrainPort; Welsh &amp; Blasch, 1997; </a:t>
            </a:r>
            <a:r>
              <a:rPr lang="en-US" sz="1200" dirty="0" smtClean="0"/>
              <a:t>Nagel et al., 2005; Constantine-Paton &amp; Law, 2009</a:t>
            </a:r>
            <a:r>
              <a:rPr lang="en-US" sz="1200" dirty="0" smtClean="0">
                <a:latin typeface="Arial" charset="0"/>
              </a:rPr>
              <a:t>]</a:t>
            </a:r>
            <a:endParaRPr lang="en-US" sz="1200" dirty="0">
              <a:latin typeface="Arial" charset="0"/>
            </a:endParaRPr>
          </a:p>
        </p:txBody>
      </p:sp>
      <p:grpSp>
        <p:nvGrpSpPr>
          <p:cNvPr id="5" name="Group 22"/>
          <p:cNvGrpSpPr/>
          <p:nvPr/>
        </p:nvGrpSpPr>
        <p:grpSpPr>
          <a:xfrm>
            <a:off x="615060" y="1357703"/>
            <a:ext cx="7904685" cy="2423702"/>
            <a:chOff x="473476" y="1001437"/>
            <a:chExt cx="7904685" cy="242370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3476" y="1227346"/>
              <a:ext cx="1363007" cy="1897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105863" y="3055807"/>
              <a:ext cx="265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latin typeface="Arial" charset="0"/>
                </a:rPr>
                <a:t>Seeing with your tongue</a:t>
              </a:r>
              <a:endParaRPr lang="en-US" dirty="0">
                <a:latin typeface="Arial" charset="0"/>
              </a:endParaRPr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924761" y="1210992"/>
              <a:ext cx="2644722" cy="186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5295266" y="3052398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latin typeface="Arial" charset="0"/>
                </a:rPr>
                <a:t>Human echolocation (sonar)</a:t>
              </a:r>
              <a:endParaRPr lang="en-US" dirty="0">
                <a:latin typeface="Arial" charset="0"/>
              </a:endParaRPr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95266" y="1001437"/>
              <a:ext cx="3078500" cy="2077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Arc 10"/>
            <p:cNvSpPr/>
            <p:nvPr/>
          </p:nvSpPr>
          <p:spPr bwMode="auto">
            <a:xfrm rot="12896089">
              <a:off x="7011341" y="1585487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/>
            </a:p>
          </p:txBody>
        </p:sp>
        <p:sp>
          <p:nvSpPr>
            <p:cNvPr id="12" name="Arc 11"/>
            <p:cNvSpPr/>
            <p:nvPr/>
          </p:nvSpPr>
          <p:spPr bwMode="auto">
            <a:xfrm rot="12896089">
              <a:off x="6706543" y="1663460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/>
            </a:p>
          </p:txBody>
        </p:sp>
        <p:sp>
          <p:nvSpPr>
            <p:cNvPr id="13" name="Arc 12"/>
            <p:cNvSpPr/>
            <p:nvPr/>
          </p:nvSpPr>
          <p:spPr bwMode="auto">
            <a:xfrm rot="12896089">
              <a:off x="6880206" y="1635104"/>
              <a:ext cx="363137" cy="728568"/>
            </a:xfrm>
            <a:prstGeom prst="arc">
              <a:avLst/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487" tIns="44450" rIns="90487" bIns="4445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endParaRPr lang="en-US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5059" y="4077102"/>
            <a:ext cx="4109335" cy="2023536"/>
            <a:chOff x="1153955" y="1931204"/>
            <a:chExt cx="5069460" cy="2496325"/>
          </a:xfrm>
        </p:grpSpPr>
        <p:pic>
          <p:nvPicPr>
            <p:cNvPr id="15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6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7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16611" y="3934396"/>
            <a:ext cx="3917310" cy="216795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278820" y="609640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Arial" charset="0"/>
              </a:rPr>
              <a:t>Haptic</a:t>
            </a:r>
            <a:r>
              <a:rPr lang="en-US" dirty="0" smtClean="0">
                <a:latin typeface="Arial" charset="0"/>
              </a:rPr>
              <a:t> belt: Direction sense</a:t>
            </a:r>
            <a:endParaRPr lang="en-US" dirty="0"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72239" y="6068909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Arial" charset="0"/>
              </a:rPr>
              <a:t>Implanting a 3</a:t>
            </a:r>
            <a:r>
              <a:rPr lang="en-US" baseline="30000" dirty="0" smtClean="0">
                <a:latin typeface="Arial" charset="0"/>
              </a:rPr>
              <a:t>rd</a:t>
            </a:r>
            <a:r>
              <a:rPr lang="en-US" dirty="0" smtClean="0">
                <a:latin typeface="Arial" charset="0"/>
              </a:rPr>
              <a:t> eye</a:t>
            </a: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7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Also referred to as representation learning or unsupervised feature learning (with subtle distinctions)</a:t>
            </a:r>
          </a:p>
          <a:p>
            <a:endParaRPr lang="en-US" dirty="0" smtClean="0"/>
          </a:p>
          <a:p>
            <a:r>
              <a:rPr lang="en-US" sz="3200" dirty="0" smtClean="0"/>
              <a:t>Is there some way to extract </a:t>
            </a:r>
            <a:r>
              <a:rPr lang="en-US" sz="3200" b="1" dirty="0" smtClean="0"/>
              <a:t>meaningful features</a:t>
            </a:r>
            <a:r>
              <a:rPr lang="en-US" sz="3200" dirty="0" smtClean="0"/>
              <a:t> from data </a:t>
            </a:r>
            <a:r>
              <a:rPr lang="en-US" sz="3200" b="1" dirty="0" smtClean="0"/>
              <a:t>even without knowing the task</a:t>
            </a:r>
            <a:r>
              <a:rPr lang="en-US" sz="3200" dirty="0" smtClean="0"/>
              <a:t> to be performed?</a:t>
            </a:r>
          </a:p>
          <a:p>
            <a:endParaRPr lang="en-US" sz="3200" dirty="0"/>
          </a:p>
          <a:p>
            <a:r>
              <a:rPr lang="en-US" sz="3200" dirty="0" smtClean="0"/>
              <a:t>Then, throw in some hierarchical ‘stuff’ to make it ‘deep’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226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717" y="1872475"/>
            <a:ext cx="8454565" cy="4570412"/>
          </a:xfrm>
        </p:spPr>
        <p:txBody>
          <a:bodyPr/>
          <a:lstStyle/>
          <a:p>
            <a:r>
              <a:rPr lang="en-US" b="0" dirty="0" smtClean="0"/>
              <a:t>Given a 14x14 image patch x, can represent it using 196 real numbers. </a:t>
            </a:r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dirty="0"/>
          </a:p>
          <a:p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Problem: Can we find a learn a better  feature vector to represent this? </a:t>
            </a:r>
            <a:endParaRPr lang="en-US" b="0" dirty="0"/>
          </a:p>
        </p:txBody>
      </p:sp>
      <p:pic>
        <p:nvPicPr>
          <p:cNvPr id="4" name="Picture 490"/>
          <p:cNvPicPr>
            <a:picLocks noChangeArrowheads="1"/>
          </p:cNvPicPr>
          <p:nvPr/>
        </p:nvPicPr>
        <p:blipFill>
          <a:blip r:embed="rId3" cstate="print"/>
          <a:srcRect r="1832" b="1832"/>
          <a:stretch>
            <a:fillRect/>
          </a:stretch>
        </p:blipFill>
        <p:spPr bwMode="auto">
          <a:xfrm>
            <a:off x="2712213" y="3266308"/>
            <a:ext cx="1228960" cy="12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4851382" y="2543116"/>
            <a:ext cx="576075" cy="2649945"/>
            <a:chOff x="5186480" y="3160165"/>
            <a:chExt cx="576075" cy="2649945"/>
          </a:xfrm>
          <a:solidFill>
            <a:schemeClr val="bg1"/>
          </a:solidFill>
        </p:grpSpPr>
        <p:sp>
          <p:nvSpPr>
            <p:cNvPr id="6" name="Double Bracket 5"/>
            <p:cNvSpPr/>
            <p:nvPr/>
          </p:nvSpPr>
          <p:spPr bwMode="auto">
            <a:xfrm>
              <a:off x="5186480" y="3160165"/>
              <a:ext cx="576075" cy="2649945"/>
            </a:xfrm>
            <a:prstGeom prst="bracketPair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188359" y="3255565"/>
              <a:ext cx="574196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255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98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93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87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89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91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48</a:t>
              </a:r>
            </a:p>
            <a:p>
              <a:pPr algn="ctr">
                <a:spcBef>
                  <a:spcPts val="0"/>
                </a:spcBef>
              </a:pPr>
              <a:r>
                <a:rPr lang="en-US" sz="2000" dirty="0" smtClean="0"/>
                <a:t>…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038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First stage of visual processing: V1</a:t>
            </a:r>
          </a:p>
        </p:txBody>
      </p:sp>
      <p:sp>
        <p:nvSpPr>
          <p:cNvPr id="63500" name="Text Box 18"/>
          <p:cNvSpPr txBox="1">
            <a:spLocks noChangeArrowheads="1"/>
          </p:cNvSpPr>
          <p:nvPr/>
        </p:nvSpPr>
        <p:spPr bwMode="auto">
          <a:xfrm>
            <a:off x="1499905" y="1690689"/>
            <a:ext cx="7104925" cy="7268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90487" tIns="44450" rIns="90487" bIns="44450">
            <a:spAutoFit/>
          </a:bodyPr>
          <a:lstStyle/>
          <a:p>
            <a:pPr marL="176213" indent="-176213" algn="l">
              <a:spcBef>
                <a:spcPct val="30000"/>
              </a:spcBef>
            </a:pPr>
            <a:r>
              <a:rPr lang="en-US" dirty="0">
                <a:latin typeface="Arial" charset="0"/>
              </a:rPr>
              <a:t>V1 is the first stage of visual processing in the </a:t>
            </a:r>
            <a:r>
              <a:rPr lang="en-US" dirty="0" smtClean="0">
                <a:latin typeface="Arial" charset="0"/>
              </a:rPr>
              <a:t>brain.</a:t>
            </a:r>
          </a:p>
          <a:p>
            <a:pPr marL="176213" indent="-176213" algn="l">
              <a:spcBef>
                <a:spcPct val="30000"/>
              </a:spcBef>
            </a:pPr>
            <a:r>
              <a:rPr lang="en-US" dirty="0" smtClean="0">
                <a:latin typeface="Arial" charset="0"/>
              </a:rPr>
              <a:t>Neurons in V1 typically modeled as edge detectors: </a:t>
            </a:r>
            <a:endParaRPr lang="en-US" dirty="0">
              <a:latin typeface="Arial" charset="0"/>
            </a:endParaRPr>
          </a:p>
        </p:txBody>
      </p:sp>
      <p:pic>
        <p:nvPicPr>
          <p:cNvPr id="63493" name="Picture 5" descr="gabor-slide"/>
          <p:cNvPicPr>
            <a:picLocks noChangeAspect="1" noChangeArrowheads="1"/>
          </p:cNvPicPr>
          <p:nvPr/>
        </p:nvPicPr>
        <p:blipFill>
          <a:blip r:embed="rId3" cstate="print"/>
          <a:srcRect l="76357" t="59109" r="6061" b="25496"/>
          <a:stretch>
            <a:fillRect/>
          </a:stretch>
        </p:blipFill>
        <p:spPr bwMode="auto">
          <a:xfrm>
            <a:off x="4917950" y="2733440"/>
            <a:ext cx="2754917" cy="28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502" name="Picture 20" descr="gabor-slide"/>
          <p:cNvPicPr>
            <a:picLocks noChangeAspect="1" noChangeArrowheads="1"/>
          </p:cNvPicPr>
          <p:nvPr/>
        </p:nvPicPr>
        <p:blipFill>
          <a:blip r:embed="rId3" cstate="print"/>
          <a:srcRect l="65688" t="72035" r="22855" b="17506"/>
          <a:stretch>
            <a:fillRect/>
          </a:stretch>
        </p:blipFill>
        <p:spPr bwMode="auto">
          <a:xfrm>
            <a:off x="1499905" y="2733440"/>
            <a:ext cx="2623314" cy="2833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1400177" y="5690625"/>
            <a:ext cx="264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Neuron #1 of visual cortex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(model)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56627" y="5690625"/>
            <a:ext cx="264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Neuron #2 of visual cortex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(model)</a:t>
            </a:r>
          </a:p>
        </p:txBody>
      </p:sp>
    </p:spTree>
    <p:extLst>
      <p:ext uri="{BB962C8B-B14F-4D97-AF65-F5344CB8AC3E}">
        <p14:creationId xmlns:p14="http://schemas.microsoft.com/office/powerpoint/2010/main" val="2519396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Learning sensor representations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idx="1"/>
          </p:nvPr>
        </p:nvSpPr>
        <p:spPr>
          <a:xfrm>
            <a:off x="342900" y="1420510"/>
            <a:ext cx="8458200" cy="5148049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endParaRPr lang="en-US" sz="2800" b="0" dirty="0" smtClean="0"/>
          </a:p>
          <a:p>
            <a:pPr eaLnBrk="1" hangingPunct="1">
              <a:buFontTx/>
              <a:buNone/>
            </a:pPr>
            <a:r>
              <a:rPr lang="en-US" sz="2800" b="0" dirty="0" smtClean="0"/>
              <a:t>Sparse coding (Olshausen &amp; Field,1996)</a:t>
            </a:r>
          </a:p>
          <a:p>
            <a:pPr eaLnBrk="1" hangingPunct="1">
              <a:buFontTx/>
              <a:buNone/>
            </a:pPr>
            <a:endParaRPr lang="en-US" sz="2800" b="0" dirty="0" smtClean="0"/>
          </a:p>
          <a:p>
            <a:pPr eaLnBrk="1" hangingPunct="1">
              <a:buFontTx/>
              <a:buNone/>
            </a:pPr>
            <a:r>
              <a:rPr lang="en-US" sz="2800" b="0" dirty="0" smtClean="0"/>
              <a:t>Input: Images </a:t>
            </a:r>
            <a:r>
              <a:rPr lang="en-US" sz="2800" b="0" dirty="0" smtClean="0">
                <a:latin typeface="Times"/>
              </a:rPr>
              <a:t>x</a:t>
            </a:r>
            <a:r>
              <a:rPr lang="en-US" sz="2800" b="0" baseline="30000" dirty="0" smtClean="0">
                <a:latin typeface="Helvetica"/>
              </a:rPr>
              <a:t>(1)</a:t>
            </a:r>
            <a:r>
              <a:rPr lang="en-US" sz="2800" b="0" dirty="0" smtClean="0"/>
              <a:t>, </a:t>
            </a:r>
            <a:r>
              <a:rPr lang="en-US" sz="2800" b="0" dirty="0" smtClean="0">
                <a:latin typeface="Times"/>
              </a:rPr>
              <a:t>x</a:t>
            </a:r>
            <a:r>
              <a:rPr lang="en-US" sz="2800" b="0" baseline="30000" dirty="0" smtClean="0">
                <a:latin typeface="Helvetica"/>
              </a:rPr>
              <a:t>(2)</a:t>
            </a:r>
            <a:r>
              <a:rPr lang="en-US" sz="2800" b="0" dirty="0" smtClean="0"/>
              <a:t>, …, </a:t>
            </a:r>
            <a:r>
              <a:rPr lang="en-US" sz="2800" b="0" dirty="0" smtClean="0">
                <a:latin typeface="Times"/>
              </a:rPr>
              <a:t>x</a:t>
            </a:r>
            <a:r>
              <a:rPr lang="en-US" sz="2800" b="0" baseline="30000" dirty="0" smtClean="0">
                <a:latin typeface="Helvetica"/>
              </a:rPr>
              <a:t>(m)</a:t>
            </a:r>
            <a:r>
              <a:rPr lang="en-US" sz="2800" b="0" dirty="0" smtClean="0"/>
              <a:t> </a:t>
            </a:r>
            <a:r>
              <a:rPr lang="en-US" sz="2800" b="0" dirty="0" smtClean="0">
                <a:latin typeface="cmsy10"/>
              </a:rPr>
              <a:t>(each in R</a:t>
            </a:r>
            <a:r>
              <a:rPr lang="en-US" sz="2800" b="0" baseline="30000" dirty="0" smtClean="0">
                <a:latin typeface="Helvetica"/>
              </a:rPr>
              <a:t>n x n</a:t>
            </a:r>
            <a:r>
              <a:rPr lang="en-US" sz="2800" b="0" dirty="0" smtClean="0">
                <a:latin typeface="Helvetica"/>
              </a:rPr>
              <a:t>)</a:t>
            </a:r>
          </a:p>
          <a:p>
            <a:pPr eaLnBrk="1" hangingPunct="1">
              <a:buFontTx/>
              <a:buNone/>
            </a:pPr>
            <a:endParaRPr lang="en-US" sz="2800" b="0" baseline="30000" dirty="0" smtClean="0">
              <a:latin typeface="Helvetica"/>
            </a:endParaRPr>
          </a:p>
          <a:p>
            <a:pPr eaLnBrk="1" hangingPunct="1">
              <a:buFontTx/>
              <a:buNone/>
            </a:pPr>
            <a:r>
              <a:rPr lang="en-US" sz="2800" b="0" dirty="0" smtClean="0"/>
              <a:t>Learn: Dictionary of bases </a:t>
            </a:r>
            <a:r>
              <a:rPr lang="en-US" sz="2800" b="0" dirty="0" smtClean="0">
                <a:latin typeface="Symbol" pitchFamily="18" charset="2"/>
              </a:rPr>
              <a:t>f</a:t>
            </a:r>
            <a:r>
              <a:rPr lang="en-US" sz="2800" b="0" baseline="-25000" dirty="0" smtClean="0">
                <a:latin typeface="Symbol" pitchFamily="18" charset="2"/>
              </a:rPr>
              <a:t>1</a:t>
            </a:r>
            <a:r>
              <a:rPr lang="en-US" sz="2800" b="0" dirty="0" smtClean="0">
                <a:latin typeface="Symbol" pitchFamily="18" charset="2"/>
              </a:rPr>
              <a:t>, f</a:t>
            </a:r>
            <a:r>
              <a:rPr lang="en-US" sz="2800" b="0" baseline="-25000" dirty="0" smtClean="0">
                <a:latin typeface="Symbol" pitchFamily="18" charset="2"/>
              </a:rPr>
              <a:t>2</a:t>
            </a:r>
            <a:r>
              <a:rPr lang="en-US" sz="2800" b="0" dirty="0" smtClean="0"/>
              <a:t>, …, </a:t>
            </a:r>
            <a:r>
              <a:rPr lang="en-US" sz="2800" b="0" dirty="0" err="1" smtClean="0">
                <a:latin typeface="Symbol" pitchFamily="18" charset="2"/>
              </a:rPr>
              <a:t>f</a:t>
            </a:r>
            <a:r>
              <a:rPr lang="en-US" sz="2800" b="0" baseline="-25000" dirty="0" err="1" smtClean="0">
                <a:latin typeface="Helvetica"/>
              </a:rPr>
              <a:t>k</a:t>
            </a:r>
            <a:r>
              <a:rPr lang="en-US" sz="2800" b="0" baseline="-25000" dirty="0" smtClean="0">
                <a:latin typeface="Helvetica"/>
              </a:rPr>
              <a:t> </a:t>
            </a:r>
            <a:r>
              <a:rPr lang="en-US" sz="2800" b="0" dirty="0" smtClean="0">
                <a:latin typeface="cmsy10"/>
              </a:rPr>
              <a:t>(also R</a:t>
            </a:r>
            <a:r>
              <a:rPr lang="en-US" sz="2800" b="0" baseline="30000" dirty="0" smtClean="0"/>
              <a:t>n x n</a:t>
            </a:r>
            <a:r>
              <a:rPr lang="en-US" sz="2800" b="0" dirty="0" smtClean="0"/>
              <a:t>), so that each input x can be approximately decomposed as:</a:t>
            </a:r>
          </a:p>
          <a:p>
            <a:pPr eaLnBrk="1" hangingPunct="1">
              <a:buFontTx/>
              <a:buNone/>
            </a:pPr>
            <a:r>
              <a:rPr lang="en-US" b="0" dirty="0" smtClean="0"/>
              <a:t>			</a:t>
            </a:r>
            <a:r>
              <a:rPr lang="en-US" b="0" dirty="0" smtClean="0">
                <a:latin typeface="Times"/>
              </a:rPr>
              <a:t>x</a:t>
            </a:r>
            <a:r>
              <a:rPr lang="en-US" b="0" dirty="0" smtClean="0"/>
              <a:t> </a:t>
            </a:r>
            <a:r>
              <a:rPr lang="en-US" b="0" dirty="0" smtClean="0">
                <a:latin typeface="cmsy10"/>
              </a:rPr>
              <a:t>  </a:t>
            </a:r>
            <a:r>
              <a:rPr lang="en-US" b="0" dirty="0" smtClean="0"/>
              <a:t> </a:t>
            </a:r>
            <a:r>
              <a:rPr lang="en-US" b="0" dirty="0" smtClean="0">
                <a:latin typeface="Symbol"/>
                <a:sym typeface="Symbol"/>
              </a:rPr>
              <a:t></a:t>
            </a:r>
            <a:r>
              <a:rPr lang="en-US" b="0" dirty="0" smtClean="0"/>
              <a:t> </a:t>
            </a:r>
            <a:r>
              <a:rPr lang="en-US" b="0" dirty="0" err="1" smtClean="0">
                <a:latin typeface="Times"/>
              </a:rPr>
              <a:t>a</a:t>
            </a:r>
            <a:r>
              <a:rPr lang="en-US" b="0" baseline="-25000" dirty="0" err="1" smtClean="0">
                <a:latin typeface="Times"/>
              </a:rPr>
              <a:t>j</a:t>
            </a:r>
            <a:r>
              <a:rPr lang="en-US" b="0" baseline="30000" dirty="0" smtClean="0">
                <a:latin typeface="Helvetica"/>
              </a:rPr>
              <a:t> </a:t>
            </a:r>
            <a:r>
              <a:rPr lang="en-US" b="0" dirty="0" err="1" smtClean="0">
                <a:latin typeface="Symbol" pitchFamily="18" charset="2"/>
              </a:rPr>
              <a:t>f</a:t>
            </a:r>
            <a:r>
              <a:rPr lang="en-US" b="0" baseline="-25000" dirty="0" err="1" smtClean="0"/>
              <a:t>j</a:t>
            </a:r>
            <a:endParaRPr lang="en-US" sz="1800" b="0" dirty="0" smtClean="0"/>
          </a:p>
          <a:p>
            <a:pPr eaLnBrk="1" hangingPunct="1">
              <a:buFontTx/>
              <a:buNone/>
            </a:pPr>
            <a:endParaRPr lang="en-US" sz="1050" dirty="0"/>
          </a:p>
          <a:p>
            <a:pPr eaLnBrk="1" hangingPunct="1">
              <a:buFontTx/>
              <a:buNone/>
            </a:pPr>
            <a:r>
              <a:rPr lang="en-US" sz="2800" b="0" dirty="0" smtClean="0"/>
              <a:t>             </a:t>
            </a:r>
            <a:r>
              <a:rPr lang="en-US" sz="2800" b="0" dirty="0" err="1" smtClean="0"/>
              <a:t>s.t.</a:t>
            </a:r>
            <a:r>
              <a:rPr lang="en-US" sz="2800" b="0" dirty="0" smtClean="0"/>
              <a:t> </a:t>
            </a:r>
            <a:r>
              <a:rPr lang="en-US" sz="2800" b="0" dirty="0" err="1" smtClean="0">
                <a:latin typeface="Times"/>
              </a:rPr>
              <a:t>a</a:t>
            </a:r>
            <a:r>
              <a:rPr lang="en-US" sz="2800" b="0" baseline="-25000" dirty="0" err="1" smtClean="0">
                <a:latin typeface="Helvetica"/>
              </a:rPr>
              <a:t>j</a:t>
            </a:r>
            <a:r>
              <a:rPr lang="en-US" sz="2800" b="0" dirty="0" err="1" smtClean="0">
                <a:latin typeface="Times"/>
              </a:rPr>
              <a:t>’s</a:t>
            </a:r>
            <a:r>
              <a:rPr lang="en-US" sz="2800" b="0" dirty="0" smtClean="0"/>
              <a:t> are mostly zero (“sparse”) </a:t>
            </a:r>
          </a:p>
          <a:p>
            <a:pPr eaLnBrk="1" hangingPunct="1">
              <a:buFontTx/>
              <a:buNone/>
            </a:pPr>
            <a:endParaRPr lang="en-US" sz="2800" b="0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2707372" y="5051931"/>
            <a:ext cx="77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400" baseline="30000" dirty="0" smtClean="0">
                <a:latin typeface="Helvetica"/>
                <a:sym typeface="Symbol"/>
              </a:rPr>
              <a:t>j=1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89376" y="4564139"/>
            <a:ext cx="772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400" baseline="30000" dirty="0" smtClean="0">
                <a:latin typeface="Helvetica"/>
                <a:sym typeface="Symbol"/>
              </a:rPr>
              <a:t>k</a:t>
            </a:r>
            <a:endParaRPr lang="en-US" sz="2400" dirty="0"/>
          </a:p>
        </p:txBody>
      </p:sp>
      <p:pic>
        <p:nvPicPr>
          <p:cNvPr id="7" name="Picture 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colorTemperature colorTemp="6135"/>
                    </a14:imgEffect>
                    <a14:imgEffect>
                      <a14:saturation sat="2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6442" y="4898311"/>
            <a:ext cx="235728" cy="15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899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 1: Introduction to deep learning</a:t>
            </a:r>
          </a:p>
          <a:p>
            <a:pPr lvl="1"/>
            <a:r>
              <a:rPr lang="en-US" dirty="0" smtClean="0"/>
              <a:t>What is deep learning?</a:t>
            </a:r>
          </a:p>
          <a:p>
            <a:pPr lvl="1"/>
            <a:r>
              <a:rPr lang="en-US" dirty="0" smtClean="0"/>
              <a:t>Why deep learning?</a:t>
            </a:r>
          </a:p>
          <a:p>
            <a:pPr lvl="1"/>
            <a:r>
              <a:rPr lang="en-US" dirty="0" smtClean="0"/>
              <a:t>Some common deep learning algorithms</a:t>
            </a:r>
          </a:p>
          <a:p>
            <a:pPr lvl="1"/>
            <a:endParaRPr lang="en-US" dirty="0"/>
          </a:p>
          <a:p>
            <a:r>
              <a:rPr lang="en-US" dirty="0" smtClean="0"/>
              <a:t>Part 2: Deep learning tutorial</a:t>
            </a:r>
          </a:p>
          <a:p>
            <a:pPr lvl="1"/>
            <a:r>
              <a:rPr lang="en-US" dirty="0" smtClean="0"/>
              <a:t>Please install Python++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937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90793"/>
            <a:ext cx="7886700" cy="1325563"/>
          </a:xfrm>
        </p:spPr>
        <p:txBody>
          <a:bodyPr/>
          <a:lstStyle/>
          <a:p>
            <a:r>
              <a:rPr lang="en-US" dirty="0" smtClean="0"/>
              <a:t>Sparse coding illustration</a:t>
            </a:r>
            <a:endParaRPr lang="en-US" dirty="0"/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838200" y="838200"/>
            <a:ext cx="281940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    Natural Images</a:t>
            </a:r>
            <a:endParaRPr lang="en-US" sz="2400" dirty="0">
              <a:latin typeface="Calibri"/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4725620" y="893485"/>
            <a:ext cx="537670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Learned bases (</a:t>
            </a:r>
            <a:r>
              <a:rPr lang="en-US" sz="2400" dirty="0" smtClean="0">
                <a:latin typeface="Symbol" pitchFamily="18" charset="2"/>
              </a:rPr>
              <a:t>f</a:t>
            </a:r>
            <a:r>
              <a:rPr lang="en-US" sz="2400" baseline="-25000" dirty="0" smtClean="0">
                <a:latin typeface="Cambria" pitchFamily="18" charset="0"/>
                <a:sym typeface="Symbol" pitchFamily="18" charset="2"/>
              </a:rPr>
              <a:t>1 , …, </a:t>
            </a:r>
            <a:r>
              <a:rPr lang="en-US" sz="2400" dirty="0" smtClean="0">
                <a:latin typeface="Symbol" pitchFamily="18" charset="2"/>
              </a:rPr>
              <a:t>f</a:t>
            </a:r>
            <a:r>
              <a:rPr lang="en-US" sz="2400" baseline="-25000" dirty="0" smtClean="0">
                <a:latin typeface="Cambria" pitchFamily="18" charset="0"/>
                <a:sym typeface="Symbol" pitchFamily="18" charset="2"/>
              </a:rPr>
              <a:t>64</a:t>
            </a:r>
            <a:r>
              <a:rPr lang="en-US" sz="2400" dirty="0" smtClean="0">
                <a:latin typeface="Calibri"/>
              </a:rPr>
              <a:t>):  </a:t>
            </a:r>
            <a:r>
              <a:rPr lang="en-US" sz="2400" dirty="0">
                <a:latin typeface="Calibri"/>
              </a:rPr>
              <a:t>“Edges”</a:t>
            </a: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990783" y="1371996"/>
            <a:ext cx="2514236" cy="2361899"/>
            <a:chOff x="1254" y="1900"/>
            <a:chExt cx="3576" cy="3361"/>
          </a:xfrm>
        </p:grpSpPr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1254" y="1901"/>
              <a:ext cx="3576" cy="3362"/>
              <a:chOff x="929" y="5643"/>
              <a:chExt cx="7625" cy="5658"/>
            </a:xfrm>
          </p:grpSpPr>
          <p:pic>
            <p:nvPicPr>
              <p:cNvPr id="12" name="Picture 7" descr="img4_picture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5208" t="6490" r="9792" b="11691"/>
              <a:stretch>
                <a:fillRect/>
              </a:stretch>
            </p:blipFill>
            <p:spPr bwMode="auto">
              <a:xfrm>
                <a:off x="929" y="5643"/>
                <a:ext cx="3960" cy="3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3" name="Picture 8" descr="img4_picture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5495" t="12363" r="16322" b="13461"/>
              <a:stretch>
                <a:fillRect/>
              </a:stretch>
            </p:blipFill>
            <p:spPr bwMode="auto">
              <a:xfrm>
                <a:off x="2782" y="6843"/>
                <a:ext cx="3957" cy="32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  <p:pic>
            <p:nvPicPr>
              <p:cNvPr id="14" name="Picture 9" descr="img4_picture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14536" t="7771" r="9883" b="10622"/>
              <a:stretch>
                <a:fillRect/>
              </a:stretch>
            </p:blipFill>
            <p:spPr bwMode="auto">
              <a:xfrm>
                <a:off x="4594" y="8103"/>
                <a:ext cx="3960" cy="3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107763" dir="2700000" algn="ctr" rotWithShape="0">
                  <a:srgbClr val="808080">
                    <a:alpha val="50000"/>
                  </a:srgbClr>
                </a:outerShdw>
              </a:effectLst>
            </p:spPr>
          </p:pic>
        </p:grp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79" y="2225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latin typeface="Calibri"/>
                <a:ea typeface="굴림" charset="-127"/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3321" y="2876"/>
              <a:ext cx="326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latin typeface="Calibri"/>
                <a:ea typeface="굴림" charset="-127"/>
              </a:endParaRPr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3759" y="3507"/>
              <a:ext cx="325" cy="32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latin typeface="Calibri"/>
                <a:ea typeface="굴림" charset="-127"/>
              </a:endParaRP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110" y="4485"/>
              <a:ext cx="325" cy="32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1700">
                <a:latin typeface="Calibri"/>
                <a:ea typeface="굴림" charset="-127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4114800" y="2133598"/>
            <a:ext cx="609600" cy="48463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tx1"/>
              </a:solidFill>
            </a:endParaRPr>
          </a:p>
        </p:txBody>
      </p: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2100580" y="4426801"/>
            <a:ext cx="6370320" cy="907199"/>
            <a:chOff x="1905000" y="3352800"/>
            <a:chExt cx="6794500" cy="1081088"/>
          </a:xfrm>
        </p:grpSpPr>
        <p:pic>
          <p:nvPicPr>
            <p:cNvPr id="17" name="Picture 49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48000" y="3352800"/>
              <a:ext cx="1082675" cy="107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Rectangle 492"/>
            <p:cNvSpPr>
              <a:spLocks noChangeArrowheads="1"/>
            </p:cNvSpPr>
            <p:nvPr/>
          </p:nvSpPr>
          <p:spPr bwMode="auto">
            <a:xfrm>
              <a:off x="1905000" y="3657601"/>
              <a:ext cx="5876725" cy="550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 defTabSz="91418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smtClean="0">
                  <a:latin typeface="Symbol"/>
                </a:rPr>
                <a:t>»</a:t>
              </a:r>
              <a:r>
                <a:rPr lang="en-US" sz="2400" dirty="0" smtClean="0">
                  <a:latin typeface="Perpetua" pitchFamily="18" charset="0"/>
                </a:rPr>
                <a:t> </a:t>
              </a:r>
              <a:r>
                <a:rPr lang="en-US" sz="2400" dirty="0">
                  <a:latin typeface="Perpetua" pitchFamily="18" charset="0"/>
                </a:rPr>
                <a:t>0.8 *                   + 0.3 *                     + 0.5 *</a:t>
              </a:r>
              <a:endParaRPr lang="en-US" sz="2400" dirty="0">
                <a:latin typeface="cmsy10"/>
              </a:endParaRPr>
            </a:p>
          </p:txBody>
        </p:sp>
        <p:pic>
          <p:nvPicPr>
            <p:cNvPr id="19" name="Picture 49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00675" y="3352800"/>
              <a:ext cx="1076325" cy="1081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49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620000" y="3352800"/>
              <a:ext cx="1079500" cy="10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Rectangle 495"/>
          <p:cNvSpPr>
            <a:spLocks noChangeArrowheads="1"/>
          </p:cNvSpPr>
          <p:nvPr/>
        </p:nvSpPr>
        <p:spPr bwMode="auto">
          <a:xfrm>
            <a:off x="914400" y="5334000"/>
            <a:ext cx="8001000" cy="5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9" tIns="45710" rIns="91419" bIns="4571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Perpetua" pitchFamily="18" charset="0"/>
              </a:rPr>
              <a:t>     </a:t>
            </a:r>
            <a:r>
              <a:rPr lang="en-US" sz="2400" i="1" dirty="0">
                <a:latin typeface="Cambria" pitchFamily="18" charset="0"/>
              </a:rPr>
              <a:t>x</a:t>
            </a:r>
            <a:r>
              <a:rPr lang="en-US" sz="2400" i="1" dirty="0">
                <a:latin typeface="Perpetua" pitchFamily="18" charset="0"/>
              </a:rPr>
              <a:t> 	 </a:t>
            </a:r>
            <a:r>
              <a:rPr lang="en-US" sz="2400" i="1" dirty="0" smtClean="0">
                <a:latin typeface="Perpetua" pitchFamily="18" charset="0"/>
              </a:rPr>
              <a:t>   </a:t>
            </a:r>
            <a:r>
              <a:rPr lang="en-US" sz="2400" dirty="0" smtClean="0">
                <a:latin typeface="Symbol"/>
              </a:rPr>
              <a:t>»</a:t>
            </a:r>
            <a:r>
              <a:rPr lang="en-US" sz="2400" i="1" dirty="0" smtClean="0">
                <a:latin typeface="Perpetua" pitchFamily="18" charset="0"/>
              </a:rPr>
              <a:t> </a:t>
            </a:r>
            <a:r>
              <a:rPr lang="en-US" sz="2400" dirty="0" smtClean="0">
                <a:latin typeface="Perpetua" pitchFamily="18" charset="0"/>
              </a:rPr>
              <a:t>0.8 </a:t>
            </a:r>
            <a:r>
              <a:rPr lang="en-US" sz="2400" dirty="0">
                <a:latin typeface="Perpetua" pitchFamily="18" charset="0"/>
              </a:rPr>
              <a:t>*    </a:t>
            </a:r>
            <a:r>
              <a:rPr lang="en-US" sz="2400" dirty="0" smtClean="0">
                <a:latin typeface="Perpetua" pitchFamily="18" charset="0"/>
              </a:rPr>
              <a:t>   </a:t>
            </a:r>
            <a:r>
              <a:rPr lang="en-US" sz="2400" dirty="0" smtClean="0">
                <a:latin typeface="Symbol" pitchFamily="18" charset="2"/>
              </a:rPr>
              <a:t>f</a:t>
            </a:r>
            <a:r>
              <a:rPr lang="en-US" sz="2400" baseline="-50000" dirty="0" smtClean="0">
                <a:latin typeface="Cambria" pitchFamily="18" charset="0"/>
                <a:sym typeface="Symbol" pitchFamily="18" charset="2"/>
              </a:rPr>
              <a:t>36</a:t>
            </a:r>
            <a:r>
              <a:rPr lang="en-US" sz="2400" baseline="-25000" dirty="0" smtClean="0">
                <a:latin typeface="Perpetua" pitchFamily="18" charset="0"/>
                <a:sym typeface="Symbol" pitchFamily="18" charset="2"/>
              </a:rPr>
              <a:t>         </a:t>
            </a:r>
            <a:r>
              <a:rPr lang="en-US" sz="2400" dirty="0" smtClean="0">
                <a:latin typeface="Perpetua" pitchFamily="18" charset="0"/>
              </a:rPr>
              <a:t>+  </a:t>
            </a:r>
            <a:r>
              <a:rPr lang="en-US" sz="2400" dirty="0">
                <a:latin typeface="Perpetua" pitchFamily="18" charset="0"/>
              </a:rPr>
              <a:t>0.3 *       </a:t>
            </a:r>
            <a:r>
              <a:rPr lang="en-US" sz="2400" dirty="0" smtClean="0">
                <a:latin typeface="Perpetua" pitchFamily="18" charset="0"/>
              </a:rPr>
              <a:t> </a:t>
            </a:r>
            <a:r>
              <a:rPr lang="en-US" sz="2400" dirty="0" smtClean="0">
                <a:latin typeface="Symbol" pitchFamily="18" charset="2"/>
              </a:rPr>
              <a:t>f</a:t>
            </a:r>
            <a:r>
              <a:rPr lang="en-US" sz="2400" baseline="-25000" dirty="0" smtClean="0">
                <a:latin typeface="Cambria" pitchFamily="18" charset="0"/>
                <a:sym typeface="Symbol" pitchFamily="18" charset="2"/>
              </a:rPr>
              <a:t>42</a:t>
            </a:r>
            <a:r>
              <a:rPr lang="en-US" sz="2400" baseline="-50000" dirty="0" smtClean="0">
                <a:latin typeface="Perpetua" pitchFamily="18" charset="0"/>
                <a:sym typeface="Symbol" pitchFamily="18" charset="2"/>
              </a:rPr>
              <a:t>          </a:t>
            </a:r>
            <a:r>
              <a:rPr lang="en-US" sz="2400" dirty="0" smtClean="0">
                <a:latin typeface="Perpetua" pitchFamily="18" charset="0"/>
              </a:rPr>
              <a:t>+ 0.5 </a:t>
            </a:r>
            <a:r>
              <a:rPr lang="en-US" sz="2400" dirty="0">
                <a:latin typeface="Perpetua" pitchFamily="18" charset="0"/>
              </a:rPr>
              <a:t>*       </a:t>
            </a:r>
            <a:r>
              <a:rPr lang="en-US" sz="2400" dirty="0" smtClean="0">
                <a:latin typeface="Symbol" pitchFamily="18" charset="2"/>
              </a:rPr>
              <a:t>f</a:t>
            </a:r>
            <a:r>
              <a:rPr lang="en-US" sz="2400" baseline="-25000" dirty="0" smtClean="0">
                <a:latin typeface="Cambria" pitchFamily="18" charset="0"/>
              </a:rPr>
              <a:t>63</a:t>
            </a:r>
            <a:endParaRPr lang="en-US" sz="2400" baseline="-25000" dirty="0">
              <a:latin typeface="Cambria" pitchFamily="18" charset="0"/>
            </a:endParaRPr>
          </a:p>
        </p:txBody>
      </p:sp>
      <p:sp>
        <p:nvSpPr>
          <p:cNvPr id="22" name="Rectangle 495"/>
          <p:cNvSpPr>
            <a:spLocks noChangeArrowheads="1"/>
          </p:cNvSpPr>
          <p:nvPr/>
        </p:nvSpPr>
        <p:spPr bwMode="auto">
          <a:xfrm>
            <a:off x="693095" y="5810110"/>
            <a:ext cx="6720875" cy="892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9" tIns="45710" rIns="91419" bIns="45710">
            <a:spAutoFit/>
          </a:bodyPr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latin typeface="Calibri"/>
              </a:rPr>
              <a:t>[a</a:t>
            </a:r>
            <a:r>
              <a:rPr lang="en-US" altLang="ko-KR" sz="2400" baseline="-25000" dirty="0" smtClean="0">
                <a:latin typeface="Calibri"/>
              </a:rPr>
              <a:t>1</a:t>
            </a:r>
            <a:r>
              <a:rPr lang="en-US" altLang="ko-KR" sz="2400" dirty="0" smtClean="0">
                <a:latin typeface="Calibri"/>
              </a:rPr>
              <a:t>, …, a</a:t>
            </a:r>
            <a:r>
              <a:rPr lang="en-US" altLang="ko-KR" sz="2400" baseline="-25000" dirty="0" smtClean="0">
                <a:latin typeface="Calibri"/>
              </a:rPr>
              <a:t>64</a:t>
            </a:r>
            <a:r>
              <a:rPr lang="en-US" altLang="ko-KR" sz="2400" dirty="0" smtClean="0">
                <a:latin typeface="Calibri"/>
              </a:rPr>
              <a:t>] = </a:t>
            </a:r>
            <a:r>
              <a:rPr lang="en-US" sz="2400" dirty="0" smtClean="0">
                <a:latin typeface="Calibri"/>
              </a:rPr>
              <a:t>[</a:t>
            </a:r>
            <a:r>
              <a:rPr lang="en-US" sz="2000" dirty="0" smtClean="0">
                <a:latin typeface="Calibri"/>
              </a:rPr>
              <a:t>0, 0, …, 0,</a:t>
            </a:r>
            <a:r>
              <a:rPr lang="en-US" sz="2400" dirty="0" smtClean="0">
                <a:latin typeface="Calibri"/>
              </a:rPr>
              <a:t> </a:t>
            </a:r>
            <a:r>
              <a:rPr lang="en-US" sz="2800" b="1" dirty="0" smtClean="0">
                <a:latin typeface="Calibri"/>
              </a:rPr>
              <a:t>0.8</a:t>
            </a:r>
            <a:r>
              <a:rPr lang="en-US" sz="2400" dirty="0" smtClean="0">
                <a:latin typeface="Calibri"/>
              </a:rPr>
              <a:t>, </a:t>
            </a:r>
            <a:r>
              <a:rPr lang="en-US" sz="2000" dirty="0" smtClean="0">
                <a:latin typeface="Calibri"/>
              </a:rPr>
              <a:t>0, …, 0, </a:t>
            </a:r>
            <a:r>
              <a:rPr lang="en-US" sz="2800" b="1" dirty="0" smtClean="0">
                <a:latin typeface="Calibri"/>
              </a:rPr>
              <a:t>0.3</a:t>
            </a:r>
            <a:r>
              <a:rPr lang="en-US" sz="2400" dirty="0" smtClean="0">
                <a:latin typeface="Calibri"/>
              </a:rPr>
              <a:t>, </a:t>
            </a:r>
            <a:r>
              <a:rPr lang="en-US" sz="2000" dirty="0" smtClean="0">
                <a:latin typeface="Calibri"/>
              </a:rPr>
              <a:t>0, …, 0, </a:t>
            </a:r>
            <a:r>
              <a:rPr lang="en-US" sz="2800" b="1" dirty="0" smtClean="0">
                <a:latin typeface="Calibri"/>
              </a:rPr>
              <a:t>0.5</a:t>
            </a:r>
            <a:r>
              <a:rPr lang="en-US" sz="2000" dirty="0" smtClean="0">
                <a:latin typeface="Calibri"/>
              </a:rPr>
              <a:t>, 0</a:t>
            </a:r>
            <a:r>
              <a:rPr lang="en-US" sz="2400" dirty="0" smtClean="0">
                <a:latin typeface="Calibri"/>
              </a:rPr>
              <a:t>] </a:t>
            </a:r>
          </a:p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dirty="0" smtClean="0">
                <a:latin typeface="Calibri"/>
              </a:rPr>
              <a:t>(feature representation) </a:t>
            </a:r>
            <a:endParaRPr lang="en-US" sz="2400" baseline="-25000" dirty="0">
              <a:latin typeface="Calibri"/>
            </a:endParaRPr>
          </a:p>
        </p:txBody>
      </p:sp>
      <p:grpSp>
        <p:nvGrpSpPr>
          <p:cNvPr id="16" name="Group 33"/>
          <p:cNvGrpSpPr/>
          <p:nvPr/>
        </p:nvGrpSpPr>
        <p:grpSpPr>
          <a:xfrm>
            <a:off x="5486400" y="1371598"/>
            <a:ext cx="2590800" cy="2590800"/>
            <a:chOff x="5257800" y="1524000"/>
            <a:chExt cx="2590800" cy="2590800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257800" y="1524000"/>
              <a:ext cx="2590800" cy="2590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3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600704" y="3150407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4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243637" y="2828926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5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10422" y="3795711"/>
              <a:ext cx="302400" cy="302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8" name="Rectangle 27"/>
          <p:cNvSpPr>
            <a:spLocks noChangeAspect="1"/>
          </p:cNvSpPr>
          <p:nvPr/>
        </p:nvSpPr>
        <p:spPr>
          <a:xfrm>
            <a:off x="5791200" y="2960509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6433089" y="2644420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7412400" y="3612442"/>
            <a:ext cx="360000" cy="360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9" tIns="45710" rIns="91419" bIns="45710" rtlCol="0" anchor="ctr"/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solidFill>
                <a:schemeClr val="tx1"/>
              </a:solidFill>
            </a:endParaRPr>
          </a:p>
        </p:txBody>
      </p:sp>
      <p:pic>
        <p:nvPicPr>
          <p:cNvPr id="31" name="Picture 49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03300" y="4426803"/>
            <a:ext cx="1036320" cy="91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2" name="Straight Arrow Connector 31"/>
          <p:cNvCxnSpPr/>
          <p:nvPr/>
        </p:nvCxnSpPr>
        <p:spPr>
          <a:xfrm rot="10800000" flipV="1">
            <a:off x="3628646" y="3276598"/>
            <a:ext cx="2162556" cy="115020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5529865" y="3333227"/>
            <a:ext cx="1447877" cy="739273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0" idx="2"/>
          </p:cNvCxnSpPr>
          <p:nvPr/>
        </p:nvCxnSpPr>
        <p:spPr>
          <a:xfrm rot="16200000" flipH="1">
            <a:off x="7577143" y="3987702"/>
            <a:ext cx="454359" cy="42384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3400" y="3957934"/>
            <a:ext cx="1805837" cy="461645"/>
          </a:xfrm>
          <a:prstGeom prst="rect">
            <a:avLst/>
          </a:prstGeom>
          <a:noFill/>
        </p:spPr>
        <p:txBody>
          <a:bodyPr wrap="none" lIns="91419" tIns="45710" rIns="91419" bIns="45710" rtlCol="0">
            <a:spAutoFit/>
          </a:bodyPr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400" smtClean="0">
                <a:latin typeface="Calibri"/>
              </a:rPr>
              <a:t>Test example</a:t>
            </a:r>
            <a:endParaRPr lang="ko-KR" altLang="en-US" sz="2400" dirty="0">
              <a:latin typeface="Calibri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1295402" y="2362200"/>
            <a:ext cx="229206" cy="22838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lIns="91419" tIns="45710" rIns="91419" bIns="45710"/>
          <a:lstStyle/>
          <a:p>
            <a:pPr algn="l" defTabSz="914186" fontAlgn="auto">
              <a:spcBef>
                <a:spcPts val="0"/>
              </a:spcBef>
              <a:spcAft>
                <a:spcPts val="0"/>
              </a:spcAft>
            </a:pPr>
            <a:endParaRPr lang="ko-KR" altLang="en-US" sz="1700">
              <a:latin typeface="Calibri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94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8" grpId="0" animBg="1"/>
      <p:bldP spid="29" grpId="0" animBg="1"/>
      <p:bldP spid="30" grpId="0" animBg="1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Sparse coding illustration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0063" y="1718792"/>
            <a:ext cx="8643937" cy="1404938"/>
            <a:chOff x="315" y="828"/>
            <a:chExt cx="5445" cy="885"/>
          </a:xfrm>
        </p:grpSpPr>
        <p:pic>
          <p:nvPicPr>
            <p:cNvPr id="6657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16" y="834"/>
              <a:ext cx="687" cy="6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4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18" y="828"/>
              <a:ext cx="680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5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5" y="854"/>
              <a:ext cx="673" cy="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6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86" y="854"/>
              <a:ext cx="673" cy="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7" name="Rectangle 9"/>
            <p:cNvSpPr>
              <a:spLocks noChangeArrowheads="1"/>
            </p:cNvSpPr>
            <p:nvPr/>
          </p:nvSpPr>
          <p:spPr bwMode="auto">
            <a:xfrm>
              <a:off x="998" y="1046"/>
              <a:ext cx="354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400" dirty="0">
                  <a:latin typeface="cmsy10" pitchFamily="34" charset="0"/>
                </a:rPr>
                <a:t> </a:t>
              </a:r>
              <a:r>
                <a:rPr lang="en-US" sz="2400" dirty="0" smtClean="0">
                  <a:latin typeface="cmsy10" pitchFamily="34" charset="0"/>
                </a:rPr>
                <a:t>    </a:t>
              </a:r>
              <a:r>
                <a:rPr lang="en-US" sz="2400" dirty="0">
                  <a:latin typeface="Times New Roman" pitchFamily="18" charset="0"/>
                </a:rPr>
                <a:t>0.6 </a:t>
              </a:r>
              <a:r>
                <a:rPr lang="en-US" sz="2400" dirty="0" smtClean="0">
                  <a:latin typeface="cmsy10" pitchFamily="34" charset="0"/>
                </a:rPr>
                <a:t>*</a:t>
              </a:r>
              <a:r>
                <a:rPr lang="en-US" sz="2400" dirty="0" smtClean="0">
                  <a:latin typeface="Times New Roman" pitchFamily="18" charset="0"/>
                </a:rPr>
                <a:t>                  </a:t>
              </a:r>
              <a:r>
                <a:rPr lang="en-US" sz="2400" dirty="0">
                  <a:latin typeface="Times New Roman" pitchFamily="18" charset="0"/>
                </a:rPr>
                <a:t>+ 0.8 </a:t>
              </a:r>
              <a:r>
                <a:rPr lang="en-US" sz="2400" dirty="0">
                  <a:latin typeface="cmsy10" pitchFamily="34" charset="0"/>
                </a:rPr>
                <a:t>*</a:t>
              </a:r>
              <a:r>
                <a:rPr lang="en-US" sz="2400" dirty="0" smtClean="0">
                  <a:latin typeface="Times New Roman" pitchFamily="18" charset="0"/>
                </a:rPr>
                <a:t>                  </a:t>
              </a:r>
              <a:r>
                <a:rPr lang="en-US" sz="2400" dirty="0">
                  <a:latin typeface="Times New Roman" pitchFamily="18" charset="0"/>
                </a:rPr>
                <a:t>+ 0.4 </a:t>
              </a:r>
              <a:r>
                <a:rPr lang="en-US" sz="2400" dirty="0">
                  <a:latin typeface="cmsy10" pitchFamily="34" charset="0"/>
                </a:rPr>
                <a:t>*</a:t>
              </a:r>
            </a:p>
          </p:txBody>
        </p:sp>
        <p:sp>
          <p:nvSpPr>
            <p:cNvPr id="66578" name="Rectangle 10"/>
            <p:cNvSpPr>
              <a:spLocks noChangeArrowheads="1"/>
            </p:cNvSpPr>
            <p:nvPr/>
          </p:nvSpPr>
          <p:spPr bwMode="auto">
            <a:xfrm>
              <a:off x="720" y="1480"/>
              <a:ext cx="50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>
                  <a:latin typeface="Symbol" pitchFamily="18" charset="2"/>
                  <a:sym typeface="Symbol" pitchFamily="18" charset="2"/>
                </a:rPr>
                <a:t>                  </a:t>
              </a:r>
              <a:r>
                <a:rPr lang="en-US" dirty="0" smtClean="0">
                  <a:latin typeface="Symbol" pitchFamily="18" charset="2"/>
                  <a:sym typeface="Symbol" pitchFamily="18" charset="2"/>
                </a:rPr>
                <a:t>                  </a:t>
              </a:r>
              <a:r>
                <a:rPr lang="en-US" baseline="-25000" dirty="0" smtClean="0">
                  <a:latin typeface="Arial" charset="0"/>
                  <a:sym typeface="Symbol" pitchFamily="18" charset="2"/>
                </a:rPr>
                <a:t>15            </a:t>
              </a:r>
              <a:r>
                <a:rPr lang="en-US" dirty="0" smtClean="0">
                  <a:latin typeface="Arial" charset="0"/>
                </a:rPr>
                <a:t>                     </a:t>
              </a:r>
              <a:r>
                <a:rPr lang="en-US" dirty="0"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 smtClean="0">
                  <a:latin typeface="Arial" charset="0"/>
                  <a:sym typeface="Symbol" pitchFamily="18" charset="2"/>
                </a:rPr>
                <a:t>28                                                 </a:t>
              </a:r>
              <a:r>
                <a:rPr lang="en-US" dirty="0" smtClean="0"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 smtClean="0">
                  <a:latin typeface="Arial" charset="0"/>
                  <a:sym typeface="Symbol" pitchFamily="18" charset="2"/>
                </a:rPr>
                <a:t>37</a:t>
              </a:r>
              <a:r>
                <a:rPr lang="en-US" baseline="-25000" dirty="0" smtClean="0">
                  <a:latin typeface="Arial" charset="0"/>
                  <a:sym typeface="Symbol" pitchFamily="18" charset="2"/>
                </a:rPr>
                <a:t> </a:t>
              </a:r>
              <a:endParaRPr lang="en-US" baseline="-25000" dirty="0">
                <a:latin typeface="Arial" charset="0"/>
                <a:sym typeface="Symbol" pitchFamily="18" charset="2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90550" y="3564989"/>
            <a:ext cx="8823325" cy="1420813"/>
            <a:chOff x="298" y="2218"/>
            <a:chExt cx="5558" cy="895"/>
          </a:xfrm>
        </p:grpSpPr>
        <p:pic>
          <p:nvPicPr>
            <p:cNvPr id="66567" name="Picture 1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" y="2218"/>
              <a:ext cx="682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8" name="Picture 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810" y="2218"/>
              <a:ext cx="687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69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178" y="2218"/>
              <a:ext cx="680" cy="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570" name="Picture 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4608" y="2218"/>
              <a:ext cx="682" cy="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71" name="Rectangle 16"/>
            <p:cNvSpPr>
              <a:spLocks noChangeArrowheads="1"/>
            </p:cNvSpPr>
            <p:nvPr/>
          </p:nvSpPr>
          <p:spPr bwMode="auto">
            <a:xfrm>
              <a:off x="1018" y="2418"/>
              <a:ext cx="354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sz="2400" dirty="0">
                  <a:latin typeface="cmsy10" pitchFamily="34" charset="0"/>
                </a:rPr>
                <a:t> </a:t>
              </a:r>
              <a:r>
                <a:rPr lang="en-US" sz="2400" dirty="0" smtClean="0">
                  <a:latin typeface="cmsy10" pitchFamily="34" charset="0"/>
                </a:rPr>
                <a:t>    </a:t>
              </a:r>
              <a:r>
                <a:rPr lang="en-US" sz="2400" dirty="0">
                  <a:latin typeface="Times New Roman" pitchFamily="18" charset="0"/>
                </a:rPr>
                <a:t>1.3 </a:t>
              </a:r>
              <a:r>
                <a:rPr lang="en-US" sz="2400" dirty="0">
                  <a:latin typeface="cmsy10" pitchFamily="34" charset="0"/>
                </a:rPr>
                <a:t>*</a:t>
              </a:r>
              <a:r>
                <a:rPr lang="en-US" sz="2400" dirty="0" smtClean="0">
                  <a:latin typeface="Times New Roman" pitchFamily="18" charset="0"/>
                </a:rPr>
                <a:t>                  </a:t>
              </a:r>
              <a:r>
                <a:rPr lang="en-US" sz="2400" dirty="0">
                  <a:latin typeface="Times New Roman" pitchFamily="18" charset="0"/>
                </a:rPr>
                <a:t>+ 0.9 </a:t>
              </a:r>
              <a:r>
                <a:rPr lang="en-US" sz="2400" dirty="0">
                  <a:latin typeface="cmsy10" pitchFamily="34" charset="0"/>
                </a:rPr>
                <a:t>*</a:t>
              </a:r>
              <a:r>
                <a:rPr lang="en-US" sz="2400" dirty="0" smtClean="0">
                  <a:latin typeface="Times New Roman" pitchFamily="18" charset="0"/>
                </a:rPr>
                <a:t>                  </a:t>
              </a:r>
              <a:r>
                <a:rPr lang="en-US" sz="2400" dirty="0">
                  <a:latin typeface="Times New Roman" pitchFamily="18" charset="0"/>
                </a:rPr>
                <a:t>+ 0.3 </a:t>
              </a:r>
              <a:r>
                <a:rPr lang="en-US" sz="2400" dirty="0">
                  <a:latin typeface="cmsy10" pitchFamily="34" charset="0"/>
                </a:rPr>
                <a:t>*</a:t>
              </a:r>
            </a:p>
          </p:txBody>
        </p:sp>
        <p:sp>
          <p:nvSpPr>
            <p:cNvPr id="66572" name="Rectangle 17"/>
            <p:cNvSpPr>
              <a:spLocks noChangeArrowheads="1"/>
            </p:cNvSpPr>
            <p:nvPr/>
          </p:nvSpPr>
          <p:spPr bwMode="auto">
            <a:xfrm>
              <a:off x="816" y="2880"/>
              <a:ext cx="50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en-US" dirty="0" smtClean="0">
                  <a:latin typeface="Symbol" pitchFamily="18" charset="2"/>
                  <a:sym typeface="Symbol" pitchFamily="18" charset="2"/>
                </a:rPr>
                <a:t>                                   </a:t>
              </a:r>
              <a:r>
                <a:rPr lang="en-US" baseline="-25000" dirty="0" smtClean="0">
                  <a:latin typeface="Arial" charset="0"/>
                  <a:sym typeface="Symbol" pitchFamily="18" charset="2"/>
                </a:rPr>
                <a:t>5            </a:t>
              </a:r>
              <a:r>
                <a:rPr lang="en-US" dirty="0" smtClean="0">
                  <a:latin typeface="Arial" charset="0"/>
                </a:rPr>
                <a:t>                       </a:t>
              </a:r>
              <a:r>
                <a:rPr lang="en-US" dirty="0" smtClean="0"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>
                  <a:latin typeface="Arial" charset="0"/>
                  <a:sym typeface="Symbol" pitchFamily="18" charset="2"/>
                </a:rPr>
                <a:t>1</a:t>
              </a:r>
              <a:r>
                <a:rPr lang="en-US" baseline="-50000" dirty="0" smtClean="0">
                  <a:latin typeface="Arial" charset="0"/>
                  <a:sym typeface="Symbol" pitchFamily="18" charset="2"/>
                </a:rPr>
                <a:t>8                                               </a:t>
              </a:r>
              <a:r>
                <a:rPr lang="en-US" dirty="0" smtClean="0">
                  <a:latin typeface="Symbol" pitchFamily="18" charset="2"/>
                  <a:sym typeface="Symbol" pitchFamily="18" charset="2"/>
                </a:rPr>
                <a:t></a:t>
              </a:r>
              <a:r>
                <a:rPr lang="en-US" baseline="-50000" dirty="0">
                  <a:latin typeface="Arial" charset="0"/>
                  <a:sym typeface="Symbol" pitchFamily="18" charset="2"/>
                </a:rPr>
                <a:t>2</a:t>
              </a:r>
              <a:r>
                <a:rPr lang="en-US" baseline="-50000" dirty="0" smtClean="0">
                  <a:latin typeface="Arial" charset="0"/>
                  <a:sym typeface="Symbol" pitchFamily="18" charset="2"/>
                </a:rPr>
                <a:t>9</a:t>
              </a:r>
              <a:r>
                <a:rPr lang="en-US" baseline="-25000" dirty="0" smtClean="0">
                  <a:latin typeface="Arial" charset="0"/>
                  <a:sym typeface="Symbol" pitchFamily="18" charset="2"/>
                </a:rPr>
                <a:t> </a:t>
              </a:r>
              <a:endParaRPr lang="en-US" baseline="-25000" dirty="0">
                <a:latin typeface="Arial" charset="0"/>
                <a:sym typeface="Symbol" pitchFamily="18" charset="2"/>
              </a:endParaRPr>
            </a:p>
          </p:txBody>
        </p:sp>
      </p:grpSp>
      <p:sp>
        <p:nvSpPr>
          <p:cNvPr id="66566" name="Text Box 20"/>
          <p:cNvSpPr txBox="1">
            <a:spLocks noChangeArrowheads="1"/>
          </p:cNvSpPr>
          <p:nvPr/>
        </p:nvSpPr>
        <p:spPr bwMode="auto">
          <a:xfrm>
            <a:off x="385763" y="4985802"/>
            <a:ext cx="8615362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latin typeface="Arial" charset="0"/>
              </a:rPr>
              <a:t> </a:t>
            </a:r>
            <a:r>
              <a:rPr lang="en-US" sz="2000" b="1" dirty="0" smtClean="0">
                <a:latin typeface="Arial" charset="0"/>
              </a:rPr>
              <a:t>Method “invents” edge detection</a:t>
            </a:r>
            <a:endParaRPr lang="en-US" sz="2000" dirty="0">
              <a:latin typeface="Arial" charset="0"/>
            </a:endParaRP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latin typeface="Arial" charset="0"/>
              </a:rPr>
              <a:t> Automatically learns to represent an image in terms of the edges that appear in it. Gives a </a:t>
            </a:r>
            <a:r>
              <a:rPr lang="en-US" sz="2000" dirty="0">
                <a:latin typeface="Arial" charset="0"/>
              </a:rPr>
              <a:t>more succinct, higher-level representation </a:t>
            </a:r>
            <a:r>
              <a:rPr lang="en-US" sz="2000" dirty="0" smtClean="0">
                <a:latin typeface="Arial" charset="0"/>
              </a:rPr>
              <a:t>than the raw pixels. </a:t>
            </a:r>
          </a:p>
          <a:p>
            <a:pPr algn="l">
              <a:spcBef>
                <a:spcPts val="600"/>
              </a:spcBef>
              <a:buFontTx/>
              <a:buChar char="•"/>
            </a:pPr>
            <a:r>
              <a:rPr lang="en-US" sz="2000" dirty="0" smtClean="0">
                <a:latin typeface="Arial" charset="0"/>
              </a:rPr>
              <a:t> Quantitatively similar to primary visual cortex (area V1) in brain. </a:t>
            </a:r>
            <a:endParaRPr lang="en-US" sz="2000" dirty="0">
              <a:latin typeface="Arial" charset="0"/>
            </a:endParaRPr>
          </a:p>
        </p:txBody>
      </p:sp>
      <p:pic>
        <p:nvPicPr>
          <p:cNvPr id="19" name="Picture 1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1730030" y="1408417"/>
            <a:ext cx="254318" cy="165735"/>
          </a:xfrm>
          <a:prstGeom prst="rect">
            <a:avLst/>
          </a:prstGeom>
        </p:spPr>
      </p:pic>
      <p:pic>
        <p:nvPicPr>
          <p:cNvPr id="20" name="Picture 19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1730030" y="3466630"/>
            <a:ext cx="254318" cy="1657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1165" y="3206102"/>
            <a:ext cx="397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Represent as: [a</a:t>
            </a:r>
            <a:r>
              <a:rPr lang="en-US" b="1" baseline="-25000" dirty="0"/>
              <a:t>5</a:t>
            </a:r>
            <a:r>
              <a:rPr lang="en-US" b="1" dirty="0"/>
              <a:t>=1.3, a</a:t>
            </a:r>
            <a:r>
              <a:rPr lang="en-US" b="1" baseline="-25000" dirty="0"/>
              <a:t>18</a:t>
            </a:r>
            <a:r>
              <a:rPr lang="en-US" b="1" dirty="0"/>
              <a:t>=0.9, a</a:t>
            </a:r>
            <a:r>
              <a:rPr lang="en-US" b="1" baseline="-25000" dirty="0"/>
              <a:t>29</a:t>
            </a:r>
            <a:r>
              <a:rPr lang="en-US" b="1" dirty="0"/>
              <a:t> = 0.3</a:t>
            </a:r>
            <a:r>
              <a:rPr lang="en-US" b="1" dirty="0" smtClean="0"/>
              <a:t>]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2339442" y="1378478"/>
            <a:ext cx="405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Represent as: [a</a:t>
            </a:r>
            <a:r>
              <a:rPr lang="en-US" b="1" baseline="-25000" dirty="0"/>
              <a:t>15</a:t>
            </a:r>
            <a:r>
              <a:rPr lang="en-US" b="1" dirty="0"/>
              <a:t>=0.6, a</a:t>
            </a:r>
            <a:r>
              <a:rPr lang="en-US" b="1" baseline="-25000" dirty="0"/>
              <a:t>28</a:t>
            </a:r>
            <a:r>
              <a:rPr lang="en-US" b="1" dirty="0"/>
              <a:t>=0.8, a</a:t>
            </a:r>
            <a:r>
              <a:rPr lang="en-US" b="1" baseline="-25000" dirty="0"/>
              <a:t>37</a:t>
            </a:r>
            <a:r>
              <a:rPr lang="en-US" b="1" dirty="0"/>
              <a:t> = 0.4</a:t>
            </a:r>
            <a:r>
              <a:rPr lang="en-US" b="1" dirty="0" smtClean="0"/>
              <a:t>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320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deep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18963"/>
              </p:ext>
            </p:extLst>
          </p:nvPr>
        </p:nvGraphicFramePr>
        <p:xfrm>
          <a:off x="4624994" y="4145123"/>
          <a:ext cx="1752006" cy="11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Acrobat Document" r:id="rId3" imgW="5728680" imgH="3856320" progId="AcroExch.Document.7">
                  <p:embed/>
                </p:oleObj>
              </mc:Choice>
              <mc:Fallback>
                <p:oleObj name="Acrobat Document" r:id="rId3" imgW="5728680" imgH="385632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4994" y="4145123"/>
                        <a:ext cx="1752006" cy="11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6681" y="5700397"/>
            <a:ext cx="966716" cy="96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76750" y="5983700"/>
            <a:ext cx="771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pixels</a:t>
            </a:r>
            <a:endParaRPr lang="en-US" sz="20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51193" y="2387839"/>
            <a:ext cx="1920250" cy="2096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556698" y="4548525"/>
            <a:ext cx="794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edges</a:t>
            </a:r>
            <a:endParaRPr lang="en-US" sz="2000" dirty="0"/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 rot="5400000">
            <a:off x="5323885" y="5113888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grpSp>
        <p:nvGrpSpPr>
          <p:cNvPr id="10" name="Group 27"/>
          <p:cNvGrpSpPr/>
          <p:nvPr/>
        </p:nvGrpSpPr>
        <p:grpSpPr>
          <a:xfrm>
            <a:off x="4527732" y="2347640"/>
            <a:ext cx="2011362" cy="1379665"/>
            <a:chOff x="2313296" y="1969937"/>
            <a:chExt cx="2011362" cy="1379665"/>
          </a:xfrm>
        </p:grpSpPr>
        <p:graphicFrame>
          <p:nvGraphicFramePr>
            <p:cNvPr id="11" name="Object 91"/>
            <p:cNvGraphicFramePr>
              <a:graphicFrameLocks noChangeAspect="1"/>
            </p:cNvGraphicFramePr>
            <p:nvPr/>
          </p:nvGraphicFramePr>
          <p:xfrm>
            <a:off x="2330119" y="1990702"/>
            <a:ext cx="1962150" cy="1358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1" name="Acrobat Document" r:id="rId7" imgW="5728680" imgH="3843720" progId="AcroExch.Document.7">
                    <p:embed/>
                  </p:oleObj>
                </mc:Choice>
                <mc:Fallback>
                  <p:oleObj name="Acrobat Document" r:id="rId7" imgW="5728680" imgH="384372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19" y="1990702"/>
                          <a:ext cx="1962150" cy="1358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2313296" y="1969937"/>
              <a:ext cx="2011362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4462332" y="655093"/>
            <a:ext cx="2040139" cy="1620060"/>
            <a:chOff x="487339" y="750628"/>
            <a:chExt cx="2040139" cy="1620060"/>
          </a:xfrm>
        </p:grpSpPr>
        <p:graphicFrame>
          <p:nvGraphicFramePr>
            <p:cNvPr id="14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9369363"/>
                </p:ext>
              </p:extLst>
            </p:nvPr>
          </p:nvGraphicFramePr>
          <p:xfrm>
            <a:off x="565328" y="932413"/>
            <a:ext cx="1962150" cy="143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Acrobat Document" r:id="rId9" imgW="5728680" imgH="4071960" progId="AcroExch.Document.7">
                    <p:embed/>
                  </p:oleObj>
                </mc:Choice>
                <mc:Fallback>
                  <p:oleObj name="Acrobat Document" r:id="rId9" imgW="5728680" imgH="4071960" progId="AcroExch.Document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5328" y="932413"/>
                          <a:ext cx="1962150" cy="1438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 useBgFill="1">
          <p:nvSpPr>
            <p:cNvPr id="15" name="TextBox 27"/>
            <p:cNvSpPr txBox="1">
              <a:spLocks noChangeArrowheads="1"/>
            </p:cNvSpPr>
            <p:nvPr/>
          </p:nvSpPr>
          <p:spPr bwMode="auto">
            <a:xfrm>
              <a:off x="487339" y="750628"/>
              <a:ext cx="2011680" cy="338554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0"/>
                </a:spcBef>
              </a:pPr>
              <a:endParaRPr lang="en-US" sz="1600" dirty="0">
                <a:latin typeface="Calibri" pitchFamily="34" charset="0"/>
              </a:endParaRPr>
            </a:p>
          </p:txBody>
        </p:sp>
      </p:grpSp>
      <p:sp>
        <p:nvSpPr>
          <p:cNvPr id="16" name="AutoShape 4"/>
          <p:cNvSpPr>
            <a:spLocks noChangeArrowheads="1"/>
          </p:cNvSpPr>
          <p:nvPr/>
        </p:nvSpPr>
        <p:spPr bwMode="auto">
          <a:xfrm rot="5400000">
            <a:off x="5361343" y="3613659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 rot="5400000">
            <a:off x="5405242" y="2105307"/>
            <a:ext cx="232309" cy="728568"/>
          </a:xfrm>
          <a:prstGeom prst="leftArrow">
            <a:avLst>
              <a:gd name="adj1" fmla="val 50000"/>
              <a:gd name="adj2" fmla="val 43783"/>
            </a:avLst>
          </a:prstGeom>
          <a:solidFill>
            <a:srgbClr val="FF00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lIns="90487" tIns="44450" rIns="90487" bIns="44450" anchor="ctr"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35521" y="2692736"/>
            <a:ext cx="1632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object parts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(combination </a:t>
            </a:r>
          </a:p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of edges)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1982" y="1404665"/>
            <a:ext cx="1659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eaLnBrk="0" hangingPunct="0">
              <a:spcBef>
                <a:spcPct val="0"/>
              </a:spcBef>
            </a:pPr>
            <a:r>
              <a:rPr lang="en-US" sz="2000" dirty="0" smtClean="0"/>
              <a:t>object models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852348" y="6519446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600" dirty="0" smtClean="0"/>
              <a:t>[Honglak Lee]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97573" y="4692139"/>
            <a:ext cx="2083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Training set: Aligned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images of faces. </a:t>
            </a:r>
          </a:p>
        </p:txBody>
      </p:sp>
    </p:spTree>
    <p:extLst>
      <p:ext uri="{BB962C8B-B14F-4D97-AF65-F5344CB8AC3E}">
        <p14:creationId xmlns:p14="http://schemas.microsoft.com/office/powerpoint/2010/main" val="289107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deep learning?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6290206"/>
              </p:ext>
            </p:extLst>
          </p:nvPr>
        </p:nvGraphicFramePr>
        <p:xfrm>
          <a:off x="628650" y="3480355"/>
          <a:ext cx="7796215" cy="2966720"/>
        </p:xfrm>
        <a:graphic>
          <a:graphicData uri="http://schemas.openxmlformats.org/drawingml/2006/table">
            <a:tbl>
              <a:tblPr firstRow="1" bandRow="1"/>
              <a:tblGrid>
                <a:gridCol w="6619428"/>
                <a:gridCol w="1176787"/>
              </a:tblGrid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Method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Accuracy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Hessian + ESURF [</a:t>
                      </a:r>
                      <a:r>
                        <a:rPr lang="en-US" b="0" dirty="0" err="1" smtClean="0"/>
                        <a:t>Williems</a:t>
                      </a:r>
                      <a:r>
                        <a:rPr lang="en-US" b="0" dirty="0" smtClean="0"/>
                        <a:t> et al 2008]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38%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Harris3D</a:t>
                      </a:r>
                      <a:r>
                        <a:rPr lang="en-US" b="0" baseline="0" dirty="0" smtClean="0"/>
                        <a:t> + HOG/HOF [Laptev et al 2003, 2004]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45%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Cuboids + HOG/HOF  [Dollar et al 2005,</a:t>
                      </a:r>
                      <a:r>
                        <a:rPr lang="en-US" b="0" baseline="0" dirty="0" smtClean="0"/>
                        <a:t> Laptev 2004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Hessian + HOG/HOF [Laptev 2004,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err="1" smtClean="0"/>
                        <a:t>Williems</a:t>
                      </a:r>
                      <a:r>
                        <a:rPr lang="en-US" b="0" baseline="0" dirty="0" smtClean="0"/>
                        <a:t> et al 2008]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Dense + HOG / HOF [Laptev 2004]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47%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Cuboids + HOG3D [</a:t>
                      </a:r>
                      <a:r>
                        <a:rPr lang="en-US" b="0" dirty="0" err="1" smtClean="0"/>
                        <a:t>Klaser</a:t>
                      </a:r>
                      <a:r>
                        <a:rPr lang="en-US" b="0" baseline="0" dirty="0" smtClean="0"/>
                        <a:t> 2008,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Dollar et al 2005</a:t>
                      </a:r>
                      <a:r>
                        <a:rPr lang="en-US" b="0" dirty="0" smtClean="0"/>
                        <a:t>]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0" dirty="0" smtClean="0"/>
                        <a:t>46%</a:t>
                      </a:r>
                      <a:endParaRPr lang="en-US" b="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Unsupervised feature learning (our method)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b="1" dirty="0" smtClean="0"/>
                        <a:t>52%</a:t>
                      </a:r>
                      <a:endParaRPr lang="en-US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5" name="Picture 3" descr="C:\Users\ang\Desktop\Hollywood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322" y="1452564"/>
            <a:ext cx="7335355" cy="1627407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 bwMode="auto">
          <a:xfrm rot="10800000">
            <a:off x="8540080" y="6245515"/>
            <a:ext cx="460860" cy="158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7406963" y="6550223"/>
            <a:ext cx="176561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1400" dirty="0" smtClean="0">
                <a:latin typeface="+mn-lt"/>
              </a:rPr>
              <a:t>[Le, Zhou &amp; Ng, 2011]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9875" y="3022821"/>
            <a:ext cx="3385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Task: video activity recognition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961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82020" y="5355936"/>
            <a:ext cx="4187737" cy="1299999"/>
          </a:xfrm>
          <a:prstGeom prst="round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75268" y="1594599"/>
            <a:ext cx="8305800" cy="13744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57200" y="158342"/>
            <a:ext cx="8305800" cy="13409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36860"/>
              </p:ext>
            </p:extLst>
          </p:nvPr>
        </p:nvGraphicFramePr>
        <p:xfrm>
          <a:off x="664596" y="478501"/>
          <a:ext cx="3811544" cy="915211"/>
        </p:xfrm>
        <a:graphic>
          <a:graphicData uri="http://schemas.openxmlformats.org/drawingml/2006/table">
            <a:tbl>
              <a:tblPr firstRow="1" bandRow="1"/>
              <a:tblGrid>
                <a:gridCol w="2652332"/>
                <a:gridCol w="1159212"/>
              </a:tblGrid>
              <a:tr h="256481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TIMIT Phone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30561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(Clarkson et al.,1999)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79.6%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60549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80.3%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30477"/>
              </p:ext>
            </p:extLst>
          </p:nvPr>
        </p:nvGraphicFramePr>
        <p:xfrm>
          <a:off x="4821785" y="478501"/>
          <a:ext cx="3783265" cy="914399"/>
        </p:xfrm>
        <a:graphic>
          <a:graphicData uri="http://schemas.openxmlformats.org/drawingml/2006/table">
            <a:tbl>
              <a:tblPr firstRow="1" bandRow="1"/>
              <a:tblGrid>
                <a:gridCol w="2758474"/>
                <a:gridCol w="1024791"/>
              </a:tblGrid>
              <a:tr h="16902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TIMIT Speaker identification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2210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(Reynolds, 1995)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99.7%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2454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100.0%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97235" y="158341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Audio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521" y="1586474"/>
            <a:ext cx="1329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Images</a:t>
            </a:r>
            <a:endParaRPr lang="en-US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7232" y="5352820"/>
            <a:ext cx="2417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Multimodal (audio/video)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142218"/>
              </p:ext>
            </p:extLst>
          </p:nvPr>
        </p:nvGraphicFramePr>
        <p:xfrm>
          <a:off x="664595" y="1925892"/>
          <a:ext cx="3779965" cy="918282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CIFAR Object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(Ciresan et al., 2011)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80.5%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82.0%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227102"/>
              </p:ext>
            </p:extLst>
          </p:nvPr>
        </p:nvGraphicFramePr>
        <p:xfrm>
          <a:off x="4825085" y="1925892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6754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NORB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Object classification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6754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(Scherer</a:t>
                      </a:r>
                      <a:r>
                        <a:rPr lang="en-US" sz="1200" baseline="0" dirty="0" smtClean="0"/>
                        <a:t> et al., 2010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94.4%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478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95.0%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670506"/>
              </p:ext>
            </p:extLst>
          </p:nvPr>
        </p:nvGraphicFramePr>
        <p:xfrm>
          <a:off x="678937" y="5664133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19825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AVLetters Lip reading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390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(Zhao et al., 2009)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58.9%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2632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Stanford Feature</a:t>
                      </a:r>
                      <a:r>
                        <a:rPr lang="en-US" sz="1200" baseline="0" dirty="0" smtClean="0"/>
                        <a:t> 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65.8%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69190" y="3002731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Galaxy</a:t>
            </a:r>
            <a:endParaRPr lang="en-US" sz="1600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5043" y="3066436"/>
            <a:ext cx="8350862" cy="22069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734"/>
              </p:ext>
            </p:extLst>
          </p:nvPr>
        </p:nvGraphicFramePr>
        <p:xfrm>
          <a:off x="664595" y="3353910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Hollywood2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C</a:t>
                      </a:r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lassification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(Laptev et</a:t>
                      </a:r>
                      <a:r>
                        <a:rPr lang="en-US" sz="1200" baseline="0" dirty="0" smtClean="0"/>
                        <a:t> al.</a:t>
                      </a:r>
                      <a:r>
                        <a:rPr lang="en-US" sz="1200" dirty="0" smtClean="0"/>
                        <a:t>,</a:t>
                      </a:r>
                      <a:r>
                        <a:rPr lang="en-US" sz="1200" baseline="0" dirty="0" smtClean="0"/>
                        <a:t> 2004)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48%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5603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53%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88737"/>
              </p:ext>
            </p:extLst>
          </p:nvPr>
        </p:nvGraphicFramePr>
        <p:xfrm>
          <a:off x="664595" y="4282951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1977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KTH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8380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(Wang et al.,</a:t>
                      </a:r>
                      <a:r>
                        <a:rPr lang="en-US" sz="1200" baseline="0" dirty="0" smtClean="0"/>
                        <a:t> 2010)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92.1%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4784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93.9%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32993"/>
              </p:ext>
            </p:extLst>
          </p:nvPr>
        </p:nvGraphicFramePr>
        <p:xfrm>
          <a:off x="4825085" y="4282951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0369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UCF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2932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(Wang et al.,</a:t>
                      </a:r>
                      <a:r>
                        <a:rPr lang="en-US" sz="1200" baseline="0" dirty="0" smtClean="0"/>
                        <a:t> 2010)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85.6%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3176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86.5%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77968"/>
              </p:ext>
            </p:extLst>
          </p:nvPr>
        </p:nvGraphicFramePr>
        <p:xfrm>
          <a:off x="4825085" y="3353910"/>
          <a:ext cx="3779965" cy="914399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6883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YouTube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17601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(Liu et al.,</a:t>
                      </a:r>
                      <a:r>
                        <a:rPr lang="en-US" sz="1200" baseline="0" dirty="0" smtClean="0"/>
                        <a:t> 2009)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71.2%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4005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75.8%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685883" y="3069820"/>
            <a:ext cx="1863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</a:rPr>
              <a:t>Video</a:t>
            </a:r>
            <a:endParaRPr lang="en-US" kern="0" dirty="0">
              <a:solidFill>
                <a:sysClr val="windowText" lastClr="000000"/>
              </a:solidFill>
              <a:latin typeface="+mn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75267" y="5358289"/>
            <a:ext cx="8263827" cy="137445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520" y="5350164"/>
            <a:ext cx="3766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 smtClean="0">
                <a:solidFill>
                  <a:sysClr val="windowText" lastClr="000000"/>
                </a:solidFill>
                <a:latin typeface="+mn-lt"/>
                <a:cs typeface="Calibri" pitchFamily="34" charset="0"/>
              </a:rPr>
              <a:t>Text/NLP</a:t>
            </a:r>
            <a:endParaRPr lang="en-US" kern="0" dirty="0">
              <a:solidFill>
                <a:sysClr val="windowText" lastClr="000000"/>
              </a:solidFill>
              <a:latin typeface="+mn-lt"/>
              <a:cs typeface="Calibri" pitchFamily="34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96293"/>
              </p:ext>
            </p:extLst>
          </p:nvPr>
        </p:nvGraphicFramePr>
        <p:xfrm>
          <a:off x="664595" y="5689582"/>
          <a:ext cx="3779965" cy="918282"/>
        </p:xfrm>
        <a:graphic>
          <a:graphicData uri="http://schemas.openxmlformats.org/drawingml/2006/table">
            <a:tbl>
              <a:tblPr firstRow="1" bandRow="1"/>
              <a:tblGrid>
                <a:gridCol w="2701989"/>
                <a:gridCol w="1077976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Paraphrase detection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(Das &amp; Smith, 2009)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76.1%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76.4%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900888"/>
              </p:ext>
            </p:extLst>
          </p:nvPr>
        </p:nvGraphicFramePr>
        <p:xfrm>
          <a:off x="4744975" y="5695810"/>
          <a:ext cx="3779965" cy="918282"/>
        </p:xfrm>
        <a:graphic>
          <a:graphicData uri="http://schemas.openxmlformats.org/drawingml/2006/table">
            <a:tbl>
              <a:tblPr firstRow="1" bandRow="1"/>
              <a:tblGrid>
                <a:gridCol w="2765160"/>
                <a:gridCol w="1014805"/>
              </a:tblGrid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Sentiment (MR/MPQA</a:t>
                      </a:r>
                      <a:r>
                        <a:rPr lang="en-US" sz="1400" baseline="0" dirty="0" smtClean="0">
                          <a:solidFill>
                            <a:schemeClr val="bg1"/>
                          </a:solidFill>
                        </a:rPr>
                        <a:t> data)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5202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Prior art (Nakagawa et al., 2010) 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dirty="0" smtClean="0"/>
                        <a:t>77.3%</a:t>
                      </a:r>
                      <a:endParaRPr lang="en-US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086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200" dirty="0" smtClean="0"/>
                        <a:t>Feature </a:t>
                      </a:r>
                      <a:r>
                        <a:rPr lang="en-US" sz="1200" baseline="0" dirty="0" smtClean="0"/>
                        <a:t>learning</a:t>
                      </a:r>
                      <a:endParaRPr lang="en-US" sz="12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10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21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31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42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552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2630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199736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6841" algn="l" defTabSz="91421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400" b="1" dirty="0" smtClean="0"/>
                        <a:t>77.7%</a:t>
                      </a:r>
                      <a:endParaRPr lang="en-US" sz="1400" b="1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13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 on Android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39" y="1516875"/>
            <a:ext cx="8379416" cy="5069460"/>
          </a:xfrm>
        </p:spPr>
      </p:pic>
      <p:sp>
        <p:nvSpPr>
          <p:cNvPr id="5" name="Rectangle 4"/>
          <p:cNvSpPr/>
          <p:nvPr/>
        </p:nvSpPr>
        <p:spPr bwMode="auto">
          <a:xfrm>
            <a:off x="424871" y="4704490"/>
            <a:ext cx="4224550" cy="126736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13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on speech recognition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28650" y="1690689"/>
            <a:ext cx="7519219" cy="4763889"/>
            <a:chOff x="628650" y="1690689"/>
            <a:chExt cx="7519219" cy="476388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11383" t="25223" r="61705" b="20371"/>
            <a:stretch/>
          </p:blipFill>
          <p:spPr>
            <a:xfrm>
              <a:off x="628650" y="1690689"/>
              <a:ext cx="7519219" cy="476388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28650" y="6096000"/>
              <a:ext cx="311150" cy="241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18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to Google </a:t>
            </a:r>
            <a:r>
              <a:rPr lang="en-US" dirty="0" err="1" smtClean="0"/>
              <a:t>Streetview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73" y="1467600"/>
            <a:ext cx="7309453" cy="4877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125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730030" y="358149"/>
            <a:ext cx="5814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800" dirty="0" err="1" smtClean="0">
                <a:latin typeface="Calibri"/>
              </a:rPr>
              <a:t>ImageNet</a:t>
            </a:r>
            <a:r>
              <a:rPr lang="en-US" sz="2800" dirty="0" smtClean="0">
                <a:latin typeface="Calibri"/>
              </a:rPr>
              <a:t> classification: 22,000 classes</a:t>
            </a:r>
            <a:endParaRPr lang="en-US" sz="2800" dirty="0"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048" y="1024831"/>
            <a:ext cx="4226688" cy="5909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…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latin typeface="Calibri"/>
              </a:rPr>
              <a:t>smoothhound</a:t>
            </a:r>
            <a:r>
              <a:rPr lang="en-US" sz="1400" dirty="0">
                <a:latin typeface="Calibri"/>
              </a:rPr>
              <a:t>, </a:t>
            </a:r>
            <a:r>
              <a:rPr lang="en-US" sz="1400" dirty="0" err="1">
                <a:latin typeface="Calibri"/>
              </a:rPr>
              <a:t>smoothhound</a:t>
            </a:r>
            <a:r>
              <a:rPr lang="en-US" sz="1400" dirty="0">
                <a:latin typeface="Calibri"/>
              </a:rPr>
              <a:t> shark, </a:t>
            </a:r>
            <a:r>
              <a:rPr lang="en-US" sz="1400" dirty="0" err="1">
                <a:latin typeface="Calibri"/>
              </a:rPr>
              <a:t>Mustelus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mustelus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American </a:t>
            </a:r>
            <a:r>
              <a:rPr lang="en-US" sz="1400" dirty="0">
                <a:latin typeface="Calibri"/>
              </a:rPr>
              <a:t>smooth dogfish, </a:t>
            </a:r>
            <a:r>
              <a:rPr lang="en-US" sz="1400" dirty="0" err="1">
                <a:latin typeface="Calibri"/>
              </a:rPr>
              <a:t>Mustelus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canis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Florida </a:t>
            </a:r>
            <a:r>
              <a:rPr lang="en-US" sz="1400" dirty="0" err="1">
                <a:latin typeface="Calibri"/>
              </a:rPr>
              <a:t>smoothhound</a:t>
            </a:r>
            <a:r>
              <a:rPr lang="en-US" sz="1400" dirty="0">
                <a:latin typeface="Calibri"/>
              </a:rPr>
              <a:t>, </a:t>
            </a:r>
            <a:r>
              <a:rPr lang="en-US" sz="1400" dirty="0" err="1">
                <a:latin typeface="Calibri"/>
              </a:rPr>
              <a:t>Mustelus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norrisi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latin typeface="Calibri"/>
              </a:rPr>
              <a:t>whitetip</a:t>
            </a:r>
            <a:r>
              <a:rPr lang="en-US" sz="1400" dirty="0" smtClean="0">
                <a:latin typeface="Calibri"/>
              </a:rPr>
              <a:t> </a:t>
            </a:r>
            <a:r>
              <a:rPr lang="en-US" sz="1400" dirty="0">
                <a:latin typeface="Calibri"/>
              </a:rPr>
              <a:t>shark, reef </a:t>
            </a:r>
            <a:r>
              <a:rPr lang="en-US" sz="1400" dirty="0" err="1">
                <a:latin typeface="Calibri"/>
              </a:rPr>
              <a:t>whitetip</a:t>
            </a:r>
            <a:r>
              <a:rPr lang="en-US" sz="1400" dirty="0">
                <a:latin typeface="Calibri"/>
              </a:rPr>
              <a:t> shark, </a:t>
            </a:r>
            <a:r>
              <a:rPr lang="en-US" sz="1400" dirty="0" err="1">
                <a:latin typeface="Calibri"/>
              </a:rPr>
              <a:t>Triaenodon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obseus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Atlantic </a:t>
            </a:r>
            <a:r>
              <a:rPr lang="en-US" sz="1400" dirty="0">
                <a:latin typeface="Calibri"/>
              </a:rPr>
              <a:t>spiny dogfish, </a:t>
            </a:r>
            <a:r>
              <a:rPr lang="en-US" sz="1400" dirty="0" err="1">
                <a:latin typeface="Calibri"/>
              </a:rPr>
              <a:t>Squalus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acanthias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Pacific </a:t>
            </a:r>
            <a:r>
              <a:rPr lang="en-US" sz="1400" dirty="0">
                <a:latin typeface="Calibri"/>
              </a:rPr>
              <a:t>spiny dogfish, </a:t>
            </a:r>
            <a:r>
              <a:rPr lang="en-US" sz="1400" dirty="0" err="1">
                <a:latin typeface="Calibri"/>
              </a:rPr>
              <a:t>Squalus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suckleyi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hammerhead</a:t>
            </a:r>
            <a:r>
              <a:rPr lang="en-US" sz="1400" dirty="0">
                <a:latin typeface="Calibri"/>
              </a:rPr>
              <a:t>, hammerhead shark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smooth </a:t>
            </a:r>
            <a:r>
              <a:rPr lang="en-US" sz="1400" dirty="0">
                <a:latin typeface="Calibri"/>
              </a:rPr>
              <a:t>hammerhead, </a:t>
            </a:r>
            <a:r>
              <a:rPr lang="en-US" sz="1400" dirty="0" err="1">
                <a:latin typeface="Calibri"/>
              </a:rPr>
              <a:t>Sphyrna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zygaena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latin typeface="Calibri"/>
              </a:rPr>
              <a:t>smalleye</a:t>
            </a:r>
            <a:r>
              <a:rPr lang="en-US" sz="1400" dirty="0" smtClean="0">
                <a:latin typeface="Calibri"/>
              </a:rPr>
              <a:t> </a:t>
            </a:r>
            <a:r>
              <a:rPr lang="en-US" sz="1400" dirty="0">
                <a:latin typeface="Calibri"/>
              </a:rPr>
              <a:t>hammerhead, </a:t>
            </a:r>
            <a:r>
              <a:rPr lang="en-US" sz="1400" dirty="0" err="1">
                <a:latin typeface="Calibri"/>
              </a:rPr>
              <a:t>Sphyrna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tudes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shovelhead</a:t>
            </a:r>
            <a:r>
              <a:rPr lang="en-US" sz="1400" dirty="0">
                <a:latin typeface="Calibri"/>
              </a:rPr>
              <a:t>, </a:t>
            </a:r>
            <a:r>
              <a:rPr lang="en-US" sz="1400" dirty="0" err="1">
                <a:latin typeface="Calibri"/>
              </a:rPr>
              <a:t>bonnethead</a:t>
            </a:r>
            <a:r>
              <a:rPr lang="en-US" sz="1400" dirty="0">
                <a:latin typeface="Calibri"/>
              </a:rPr>
              <a:t>, bonnet shark, </a:t>
            </a:r>
            <a:r>
              <a:rPr lang="en-US" sz="1400" dirty="0" err="1">
                <a:latin typeface="Calibri"/>
              </a:rPr>
              <a:t>Sphyrna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tiburo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angel </a:t>
            </a:r>
            <a:r>
              <a:rPr lang="en-US" sz="1400" dirty="0">
                <a:latin typeface="Calibri"/>
              </a:rPr>
              <a:t>shark, angelfish, </a:t>
            </a:r>
            <a:r>
              <a:rPr lang="en-US" sz="1400" dirty="0" err="1">
                <a:latin typeface="Calibri"/>
              </a:rPr>
              <a:t>Squatina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squatina</a:t>
            </a:r>
            <a:r>
              <a:rPr lang="en-US" sz="1400" dirty="0">
                <a:latin typeface="Calibri"/>
              </a:rPr>
              <a:t>, monkfish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electric </a:t>
            </a:r>
            <a:r>
              <a:rPr lang="en-US" sz="1400" dirty="0">
                <a:latin typeface="Calibri"/>
              </a:rPr>
              <a:t>ray, crampfish, </a:t>
            </a:r>
            <a:r>
              <a:rPr lang="en-US" sz="1400" dirty="0" err="1">
                <a:latin typeface="Calibri"/>
              </a:rPr>
              <a:t>numbfish</a:t>
            </a:r>
            <a:r>
              <a:rPr lang="en-US" sz="1400" dirty="0">
                <a:latin typeface="Calibri"/>
              </a:rPr>
              <a:t>, torpedo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latin typeface="Calibri"/>
              </a:rPr>
              <a:t>smalltooth</a:t>
            </a:r>
            <a:r>
              <a:rPr lang="en-US" sz="1400" dirty="0" smtClean="0">
                <a:latin typeface="Calibri"/>
              </a:rPr>
              <a:t> </a:t>
            </a:r>
            <a:r>
              <a:rPr lang="en-US" sz="1400" dirty="0">
                <a:latin typeface="Calibri"/>
              </a:rPr>
              <a:t>sawfish, </a:t>
            </a:r>
            <a:r>
              <a:rPr lang="en-US" sz="1400" dirty="0" err="1">
                <a:latin typeface="Calibri"/>
              </a:rPr>
              <a:t>Pristis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pectinatus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latin typeface="Calibri"/>
              </a:rPr>
              <a:t>g</a:t>
            </a:r>
            <a:r>
              <a:rPr lang="is-IS" sz="1400" dirty="0" smtClean="0">
                <a:latin typeface="Calibri"/>
              </a:rPr>
              <a:t>uitarfish</a:t>
            </a:r>
            <a:endParaRPr lang="is-I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latin typeface="Calibri"/>
              </a:rPr>
              <a:t>roughtail</a:t>
            </a:r>
            <a:r>
              <a:rPr lang="tr-TR" sz="1400" dirty="0" smtClean="0">
                <a:latin typeface="Calibri"/>
              </a:rPr>
              <a:t> </a:t>
            </a:r>
            <a:r>
              <a:rPr lang="tr-TR" sz="1400" dirty="0" err="1">
                <a:latin typeface="Calibri"/>
              </a:rPr>
              <a:t>stingray</a:t>
            </a:r>
            <a:r>
              <a:rPr lang="tr-TR" sz="1400" dirty="0">
                <a:latin typeface="Calibri"/>
              </a:rPr>
              <a:t>, </a:t>
            </a:r>
            <a:r>
              <a:rPr lang="tr-TR" sz="1400" dirty="0" err="1">
                <a:latin typeface="Calibri"/>
              </a:rPr>
              <a:t>Dasyatis</a:t>
            </a:r>
            <a:r>
              <a:rPr lang="tr-TR" sz="1400" dirty="0">
                <a:latin typeface="Calibri"/>
              </a:rPr>
              <a:t> </a:t>
            </a:r>
            <a:r>
              <a:rPr lang="tr-TR" sz="1400" dirty="0" err="1">
                <a:latin typeface="Calibri"/>
              </a:rPr>
              <a:t>centroura</a:t>
            </a:r>
            <a:endParaRPr lang="tr-TR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tr-TR" sz="1400" dirty="0" err="1" smtClean="0">
                <a:latin typeface="Calibri"/>
              </a:rPr>
              <a:t>butterfly</a:t>
            </a:r>
            <a:r>
              <a:rPr lang="tr-TR" sz="1400" dirty="0" smtClean="0">
                <a:latin typeface="Calibri"/>
              </a:rPr>
              <a:t> </a:t>
            </a:r>
            <a:r>
              <a:rPr lang="tr-TR" sz="1400" dirty="0"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eagle </a:t>
            </a:r>
            <a:r>
              <a:rPr lang="en-US" sz="1400" dirty="0">
                <a:latin typeface="Calibri"/>
              </a:rPr>
              <a:t>ray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spotted </a:t>
            </a:r>
            <a:r>
              <a:rPr lang="en-US" sz="1400" dirty="0">
                <a:latin typeface="Calibri"/>
              </a:rPr>
              <a:t>eagle ray, spotted ray, </a:t>
            </a:r>
            <a:r>
              <a:rPr lang="en-US" sz="1400" dirty="0" err="1">
                <a:latin typeface="Calibri"/>
              </a:rPr>
              <a:t>Aetobatus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narinari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latin typeface="Calibri"/>
              </a:rPr>
              <a:t>cownose</a:t>
            </a:r>
            <a:r>
              <a:rPr lang="en-US" sz="1400" dirty="0" smtClean="0">
                <a:latin typeface="Calibri"/>
              </a:rPr>
              <a:t> </a:t>
            </a:r>
            <a:r>
              <a:rPr lang="en-US" sz="1400" dirty="0">
                <a:latin typeface="Calibri"/>
              </a:rPr>
              <a:t>ray, cow-nosed ray, </a:t>
            </a:r>
            <a:r>
              <a:rPr lang="en-US" sz="1400" dirty="0" err="1">
                <a:latin typeface="Calibri"/>
              </a:rPr>
              <a:t>Rhinoptera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bonasus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manta</a:t>
            </a:r>
            <a:r>
              <a:rPr lang="en-US" sz="1400" dirty="0">
                <a:latin typeface="Calibri"/>
              </a:rPr>
              <a:t>, manta ray, devilfish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Atlantic </a:t>
            </a:r>
            <a:r>
              <a:rPr lang="en-US" sz="1400" dirty="0">
                <a:latin typeface="Calibri"/>
              </a:rPr>
              <a:t>manta, Manta </a:t>
            </a:r>
            <a:r>
              <a:rPr lang="en-US" sz="1400" dirty="0" err="1">
                <a:latin typeface="Calibri"/>
              </a:rPr>
              <a:t>birostris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devil </a:t>
            </a:r>
            <a:r>
              <a:rPr lang="en-US" sz="1400" dirty="0">
                <a:latin typeface="Calibri"/>
              </a:rPr>
              <a:t>ray, </a:t>
            </a:r>
            <a:r>
              <a:rPr lang="en-US" sz="1400" dirty="0" err="1">
                <a:latin typeface="Calibri"/>
              </a:rPr>
              <a:t>Mobula</a:t>
            </a:r>
            <a:r>
              <a:rPr lang="en-US" sz="1400" dirty="0">
                <a:latin typeface="Calibri"/>
              </a:rPr>
              <a:t> </a:t>
            </a:r>
            <a:r>
              <a:rPr lang="en-US" sz="1400" dirty="0" err="1">
                <a:latin typeface="Calibri"/>
              </a:rPr>
              <a:t>hypostoma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grey </a:t>
            </a:r>
            <a:r>
              <a:rPr lang="en-US" sz="1400" dirty="0">
                <a:latin typeface="Calibri"/>
              </a:rPr>
              <a:t>skate, gray skate, Raja </a:t>
            </a:r>
            <a:r>
              <a:rPr lang="en-US" sz="1400" dirty="0" err="1">
                <a:latin typeface="Calibri"/>
              </a:rPr>
              <a:t>batis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little </a:t>
            </a:r>
            <a:r>
              <a:rPr lang="en-US" sz="1400" dirty="0">
                <a:latin typeface="Calibri"/>
              </a:rPr>
              <a:t>skate, Raja </a:t>
            </a:r>
            <a:r>
              <a:rPr lang="en-US" sz="1400" dirty="0" err="1" smtClean="0">
                <a:latin typeface="Calibri"/>
              </a:rPr>
              <a:t>erinacea</a:t>
            </a:r>
            <a:endParaRPr lang="en-US" sz="1400" dirty="0">
              <a:latin typeface="Calibri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latin typeface="Calibri"/>
              </a:rPr>
              <a:t>…</a:t>
            </a:r>
            <a:endParaRPr lang="en-US" sz="1400" dirty="0">
              <a:latin typeface="Calibri"/>
            </a:endParaRPr>
          </a:p>
        </p:txBody>
      </p:sp>
      <p:pic>
        <p:nvPicPr>
          <p:cNvPr id="9" name="Picture 8" descr="122605522_190633b05b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65" y="2577343"/>
            <a:ext cx="1316975" cy="987731"/>
          </a:xfrm>
          <a:prstGeom prst="rect">
            <a:avLst/>
          </a:prstGeom>
        </p:spPr>
      </p:pic>
      <p:pic>
        <p:nvPicPr>
          <p:cNvPr id="20" name="Picture 19" descr="182057624_070cb8f3a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42" y="2577343"/>
            <a:ext cx="1279444" cy="987731"/>
          </a:xfrm>
          <a:prstGeom prst="rect">
            <a:avLst/>
          </a:prstGeom>
        </p:spPr>
      </p:pic>
      <p:pic>
        <p:nvPicPr>
          <p:cNvPr id="21" name="Picture 20" descr="2144442372_6f59b15fcb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15" y="2577343"/>
            <a:ext cx="1316975" cy="987731"/>
          </a:xfrm>
          <a:prstGeom prst="rect">
            <a:avLst/>
          </a:prstGeom>
        </p:spPr>
      </p:pic>
      <p:pic>
        <p:nvPicPr>
          <p:cNvPr id="23" name="Picture 22" descr="1338400888_595cb269f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71" y="4061711"/>
            <a:ext cx="1266615" cy="978547"/>
          </a:xfrm>
          <a:prstGeom prst="rect">
            <a:avLst/>
          </a:prstGeom>
        </p:spPr>
      </p:pic>
      <p:sp>
        <p:nvSpPr>
          <p:cNvPr id="25" name="Frame 24"/>
          <p:cNvSpPr/>
          <p:nvPr/>
        </p:nvSpPr>
        <p:spPr>
          <a:xfrm>
            <a:off x="636219" y="4216400"/>
            <a:ext cx="2891806" cy="35025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Frame 25"/>
          <p:cNvSpPr/>
          <p:nvPr/>
        </p:nvSpPr>
        <p:spPr>
          <a:xfrm>
            <a:off x="692772" y="5514372"/>
            <a:ext cx="2424719" cy="295036"/>
          </a:xfrm>
          <a:prstGeom prst="fram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88565" y="2269478"/>
            <a:ext cx="94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/>
              </a:rPr>
              <a:t>Stingray</a:t>
            </a:r>
            <a:endParaRPr lang="en-US" dirty="0">
              <a:latin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88565" y="3701003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latin typeface="Calibri"/>
              </a:rPr>
              <a:t>Mantaray</a:t>
            </a:r>
            <a:endParaRPr lang="en-US" dirty="0">
              <a:latin typeface="Calibri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6" t="23190" r="946" b="7767"/>
          <a:stretch/>
        </p:blipFill>
        <p:spPr bwMode="auto">
          <a:xfrm>
            <a:off x="4888565" y="4070335"/>
            <a:ext cx="1309911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72" t="18647" r="34080" b="14851"/>
          <a:stretch/>
        </p:blipFill>
        <p:spPr bwMode="auto">
          <a:xfrm>
            <a:off x="7520615" y="4070334"/>
            <a:ext cx="1316975" cy="96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776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575" y="28309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latin typeface="Calibri"/>
              </a:rPr>
              <a:t>0.005%</a:t>
            </a:r>
            <a:endParaRPr lang="en-US" sz="6600" dirty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415" y="38508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Random guess</a:t>
            </a:r>
            <a:endParaRPr lang="en-US" sz="2400" dirty="0"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031" y="28309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latin typeface="Calibri"/>
              </a:rPr>
              <a:t>9.5%</a:t>
            </a:r>
            <a:endParaRPr lang="en-US" sz="6600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7828" y="28309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latin typeface="Calibri"/>
              </a:rPr>
              <a:t>?</a:t>
            </a:r>
            <a:endParaRPr lang="en-US" sz="6600" dirty="0"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8118" y="3850897"/>
            <a:ext cx="2297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From raw pixels</a:t>
            </a:r>
            <a:endParaRPr lang="en-US" sz="2400" dirty="0"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9047" y="38508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State</a:t>
            </a:r>
            <a:r>
              <a:rPr lang="en-US" sz="2400" dirty="0">
                <a:latin typeface="Calibri"/>
              </a:rPr>
              <a:t>-</a:t>
            </a:r>
            <a:r>
              <a:rPr lang="en-US" sz="2400" dirty="0" smtClean="0">
                <a:latin typeface="Calibri"/>
              </a:rPr>
              <a:t>of-the-art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(Weston, </a:t>
            </a:r>
            <a:r>
              <a:rPr lang="en-US" sz="2400" dirty="0" err="1" smtClean="0">
                <a:latin typeface="Calibri"/>
              </a:rPr>
              <a:t>Bengio</a:t>
            </a:r>
            <a:r>
              <a:rPr lang="en-US" sz="2400" dirty="0" smtClean="0">
                <a:latin typeface="Calibri"/>
              </a:rPr>
              <a:t> ‘11)</a:t>
            </a:r>
            <a:endParaRPr lang="en-US" sz="2400" dirty="0"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/>
              </a:rPr>
              <a:t>Le, et al., </a:t>
            </a:r>
            <a:r>
              <a:rPr lang="en-US" i="1" dirty="0" smtClean="0">
                <a:latin typeface="Calibri"/>
              </a:rPr>
              <a:t>Building high-level features using large-scale unsupervised learning</a:t>
            </a:r>
            <a:r>
              <a:rPr lang="en-US" dirty="0" smtClean="0">
                <a:latin typeface="Calibri"/>
              </a:rPr>
              <a:t>. ICML 2012</a:t>
            </a:r>
            <a:endParaRPr lang="en-US" dirty="0"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Classification: </a:t>
            </a:r>
            <a:br>
              <a:rPr lang="en-US" dirty="0" smtClean="0"/>
            </a:br>
            <a:r>
              <a:rPr lang="en-US" dirty="0" smtClean="0"/>
              <a:t>14M images, 22k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95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credit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slides are taken/adapted from Andrew Ng’s</a:t>
            </a:r>
            <a:endParaRPr lang="en-US" dirty="0"/>
          </a:p>
        </p:txBody>
      </p:sp>
      <p:pic>
        <p:nvPicPr>
          <p:cNvPr id="1026" name="Picture 2" descr="http://www.wired.com/wiredenterprise/wp-content/uploads/2013/05/20130503-ANDREW-NG-003ed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2475608"/>
            <a:ext cx="5949950" cy="396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68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575" y="2830967"/>
            <a:ext cx="2875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latin typeface="Calibri"/>
              </a:rPr>
              <a:t>0.005%</a:t>
            </a:r>
            <a:endParaRPr lang="en-US" sz="6600" dirty="0">
              <a:latin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415" y="3850897"/>
            <a:ext cx="200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Random guess</a:t>
            </a:r>
            <a:endParaRPr lang="en-US" sz="2400" dirty="0"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0031" y="2830967"/>
            <a:ext cx="1894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latin typeface="Calibri"/>
              </a:rPr>
              <a:t>9.5%</a:t>
            </a:r>
            <a:endParaRPr lang="en-US" sz="6600" dirty="0"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1963" y="2830967"/>
            <a:ext cx="2458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600" dirty="0" smtClean="0">
                <a:solidFill>
                  <a:srgbClr val="FF0000"/>
                </a:solidFill>
                <a:latin typeface="Calibri"/>
              </a:rPr>
              <a:t>21.3%</a:t>
            </a:r>
            <a:endParaRPr lang="en-US" sz="6600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18118" y="3850897"/>
            <a:ext cx="22972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Feature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From raw pixels</a:t>
            </a:r>
            <a:endParaRPr lang="en-US" sz="2400" dirty="0">
              <a:latin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19047" y="3850897"/>
            <a:ext cx="28105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State</a:t>
            </a:r>
            <a:r>
              <a:rPr lang="en-US" sz="2400" dirty="0">
                <a:latin typeface="Calibri"/>
              </a:rPr>
              <a:t>-</a:t>
            </a:r>
            <a:r>
              <a:rPr lang="en-US" sz="2400" dirty="0" smtClean="0">
                <a:latin typeface="Calibri"/>
              </a:rPr>
              <a:t>of-the-art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Calibri"/>
              </a:rPr>
              <a:t>(Weston, </a:t>
            </a:r>
            <a:r>
              <a:rPr lang="en-US" sz="2400" dirty="0" err="1" smtClean="0">
                <a:latin typeface="Calibri"/>
              </a:rPr>
              <a:t>Bengio</a:t>
            </a:r>
            <a:r>
              <a:rPr lang="en-US" sz="2400" dirty="0" smtClean="0">
                <a:latin typeface="Calibri"/>
              </a:rPr>
              <a:t> ‘11)</a:t>
            </a:r>
            <a:endParaRPr lang="en-US" sz="2400" dirty="0"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932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/>
              </a:rPr>
              <a:t>Le, et al., </a:t>
            </a:r>
            <a:r>
              <a:rPr lang="en-US" i="1" dirty="0" smtClean="0">
                <a:latin typeface="Calibri"/>
              </a:rPr>
              <a:t>Building high-level features using large-scale unsupervised learning</a:t>
            </a:r>
            <a:r>
              <a:rPr lang="en-US" dirty="0" smtClean="0">
                <a:latin typeface="Calibri"/>
              </a:rPr>
              <a:t>. ICML 2012</a:t>
            </a:r>
            <a:endParaRPr lang="en-US" dirty="0"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Classification: </a:t>
            </a:r>
            <a:br>
              <a:rPr lang="en-US" dirty="0" smtClean="0"/>
            </a:br>
            <a:r>
              <a:rPr lang="en-US" dirty="0" smtClean="0"/>
              <a:t>14M images, 22k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40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Some common deep architectures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Autoencoders</a:t>
            </a:r>
            <a:endParaRPr lang="en-US" sz="4000" dirty="0" smtClean="0"/>
          </a:p>
          <a:p>
            <a:r>
              <a:rPr lang="en-US" sz="4000" dirty="0" smtClean="0"/>
              <a:t>Deep belief networks (DBNs)</a:t>
            </a:r>
          </a:p>
          <a:p>
            <a:r>
              <a:rPr lang="en-US" sz="4000" dirty="0" smtClean="0"/>
              <a:t>Convolutional variants</a:t>
            </a:r>
          </a:p>
          <a:p>
            <a:r>
              <a:rPr lang="en-US" sz="4000" dirty="0" smtClean="0"/>
              <a:t>Sparse coding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2972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Logistic regression</a:t>
            </a:r>
          </a:p>
        </p:txBody>
      </p:sp>
      <p:pic>
        <p:nvPicPr>
          <p:cNvPr id="19459" name="Picture 5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547813"/>
            <a:ext cx="4071938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0" name="Group 51"/>
          <p:cNvGrpSpPr>
            <a:grpSpLocks/>
          </p:cNvGrpSpPr>
          <p:nvPr/>
        </p:nvGrpSpPr>
        <p:grpSpPr bwMode="auto">
          <a:xfrm>
            <a:off x="2459038" y="3813175"/>
            <a:ext cx="6230937" cy="3044825"/>
            <a:chOff x="1422790" y="3160165"/>
            <a:chExt cx="6844959" cy="3341235"/>
          </a:xfrm>
        </p:grpSpPr>
        <p:grpSp>
          <p:nvGrpSpPr>
            <p:cNvPr id="19464" name="Group 48"/>
            <p:cNvGrpSpPr>
              <a:grpSpLocks/>
            </p:cNvGrpSpPr>
            <p:nvPr/>
          </p:nvGrpSpPr>
          <p:grpSpPr bwMode="auto">
            <a:xfrm>
              <a:off x="1422790" y="3160165"/>
              <a:ext cx="3226020" cy="3341235"/>
              <a:chOff x="2765794" y="3066982"/>
              <a:chExt cx="3226020" cy="3341235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4457415" y="4350867"/>
                <a:ext cx="713270" cy="707269"/>
              </a:xfrm>
              <a:prstGeom prst="ellipse">
                <a:avLst/>
              </a:prstGeom>
              <a:noFill/>
              <a:ln w="57150" cap="flat" cmpd="sng" algn="ctr">
                <a:solidFill>
                  <a:srgbClr val="F79646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cxnSp>
            <p:nvCxnSpPr>
              <p:cNvPr id="19467" name="Straight Arrow Connector 23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3316136" y="3361471"/>
                <a:ext cx="1140649" cy="1342553"/>
              </a:xfrm>
              <a:prstGeom prst="straightConnector1">
                <a:avLst/>
              </a:prstGeom>
              <a:noFill/>
              <a:ln w="28575" algn="ctr">
                <a:solidFill>
                  <a:srgbClr val="FFFF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68" name="Straight Arrow Connector 24"/>
              <p:cNvCxnSpPr>
                <a:cxnSpLocks noChangeShapeType="1"/>
                <a:endCxn id="23" idx="2"/>
              </p:cNvCxnSpPr>
              <p:nvPr/>
            </p:nvCxnSpPr>
            <p:spPr bwMode="auto">
              <a:xfrm>
                <a:off x="3316136" y="4280060"/>
                <a:ext cx="1140649" cy="423964"/>
              </a:xfrm>
              <a:prstGeom prst="straightConnector1">
                <a:avLst/>
              </a:prstGeom>
              <a:noFill/>
              <a:ln w="28575" algn="ctr">
                <a:solidFill>
                  <a:srgbClr val="FFFF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69" name="Straight Arrow Connector 25"/>
              <p:cNvCxnSpPr>
                <a:cxnSpLocks noChangeShapeType="1"/>
                <a:endCxn id="23" idx="2"/>
              </p:cNvCxnSpPr>
              <p:nvPr/>
            </p:nvCxnSpPr>
            <p:spPr bwMode="auto">
              <a:xfrm flipV="1">
                <a:off x="3316136" y="4704024"/>
                <a:ext cx="1140649" cy="1413214"/>
              </a:xfrm>
              <a:prstGeom prst="straightConnector1">
                <a:avLst/>
              </a:prstGeom>
              <a:noFill/>
              <a:ln w="28575" algn="ctr">
                <a:solidFill>
                  <a:srgbClr val="FFFF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470" name="Straight Arrow Connector 26"/>
              <p:cNvCxnSpPr>
                <a:cxnSpLocks noChangeShapeType="1"/>
                <a:endCxn id="23" idx="2"/>
              </p:cNvCxnSpPr>
              <p:nvPr/>
            </p:nvCxnSpPr>
            <p:spPr bwMode="auto">
              <a:xfrm flipV="1">
                <a:off x="3316136" y="4704024"/>
                <a:ext cx="1140649" cy="494625"/>
              </a:xfrm>
              <a:prstGeom prst="straightConnector1">
                <a:avLst/>
              </a:prstGeom>
              <a:noFill/>
              <a:ln w="28575" algn="ctr">
                <a:solidFill>
                  <a:srgbClr val="FFFF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TextBox 28"/>
              <p:cNvSpPr txBox="1"/>
              <p:nvPr/>
            </p:nvSpPr>
            <p:spPr>
              <a:xfrm>
                <a:off x="2804161" y="3066982"/>
                <a:ext cx="502254" cy="5853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3200" kern="0" dirty="0">
                    <a:solidFill>
                      <a:sysClr val="window" lastClr="FFFFFF"/>
                    </a:solidFill>
                    <a:latin typeface="Calibri"/>
                  </a:rPr>
                  <a:t>x</a:t>
                </a:r>
                <a:r>
                  <a:rPr lang="en-US" sz="3200" kern="0" baseline="-25000" dirty="0">
                    <a:solidFill>
                      <a:sysClr val="window" lastClr="FFFFFF"/>
                    </a:solidFill>
                    <a:latin typeface="Calibri"/>
                  </a:rPr>
                  <a:t>1</a:t>
                </a:r>
              </a:p>
            </p:txBody>
          </p:sp>
          <p:cxnSp>
            <p:nvCxnSpPr>
              <p:cNvPr id="19472" name="Straight Arrow Connector 41"/>
              <p:cNvCxnSpPr>
                <a:cxnSpLocks noChangeShapeType="1"/>
              </p:cNvCxnSpPr>
              <p:nvPr/>
            </p:nvCxnSpPr>
            <p:spPr bwMode="auto">
              <a:xfrm>
                <a:off x="5185309" y="4718397"/>
                <a:ext cx="806505" cy="1588"/>
              </a:xfrm>
              <a:prstGeom prst="straightConnector1">
                <a:avLst/>
              </a:prstGeom>
              <a:noFill/>
              <a:ln w="28575" algn="ctr">
                <a:solidFill>
                  <a:srgbClr val="FFFF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44" name="TextBox 43"/>
              <p:cNvSpPr txBox="1"/>
              <p:nvPr/>
            </p:nvSpPr>
            <p:spPr>
              <a:xfrm>
                <a:off x="2842527" y="3950197"/>
                <a:ext cx="502254" cy="5853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3200" kern="0" dirty="0">
                    <a:solidFill>
                      <a:sysClr val="window" lastClr="FFFFFF"/>
                    </a:solidFill>
                    <a:latin typeface="Calibri"/>
                  </a:rPr>
                  <a:t>x</a:t>
                </a:r>
                <a:r>
                  <a:rPr lang="en-US" sz="3200" kern="0" baseline="-25000" dirty="0">
                    <a:solidFill>
                      <a:sysClr val="window" lastClr="FFFFFF"/>
                    </a:solidFill>
                    <a:latin typeface="Calibri"/>
                  </a:rPr>
                  <a:t>2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842527" y="4871737"/>
                <a:ext cx="502254" cy="5853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3200" kern="0" dirty="0">
                    <a:solidFill>
                      <a:sysClr val="window" lastClr="FFFFFF"/>
                    </a:solidFill>
                    <a:latin typeface="Calibri"/>
                  </a:rPr>
                  <a:t>x</a:t>
                </a:r>
                <a:r>
                  <a:rPr lang="en-US" sz="3200" kern="0" baseline="-25000" dirty="0">
                    <a:solidFill>
                      <a:sysClr val="window" lastClr="FFFFFF"/>
                    </a:solidFill>
                    <a:latin typeface="Calibri"/>
                  </a:rPr>
                  <a:t>3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765794" y="5822891"/>
                <a:ext cx="598170" cy="58532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3200" kern="0" dirty="0">
                    <a:solidFill>
                      <a:sysClr val="window" lastClr="FFFFFF"/>
                    </a:solidFill>
                    <a:latin typeface="Calibri"/>
                  </a:rPr>
                  <a:t>+1</a:t>
                </a:r>
                <a:endParaRPr lang="en-US" sz="3200" kern="0" baseline="-25000" dirty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  <p:pic>
          <p:nvPicPr>
            <p:cNvPr id="19465" name="Picture 49" descr="addin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2430" y="4427530"/>
              <a:ext cx="3465319" cy="76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1" name="TextBox 50"/>
          <p:cNvSpPr txBox="1">
            <a:spLocks noChangeArrowheads="1"/>
          </p:cNvSpPr>
          <p:nvPr/>
        </p:nvSpPr>
        <p:spPr bwMode="auto">
          <a:xfrm>
            <a:off x="654050" y="663575"/>
            <a:ext cx="7620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Logistic regression has a learned parameter vector </a:t>
            </a:r>
            <a:r>
              <a:rPr lang="en-US" sz="2400">
                <a:solidFill>
                  <a:srgbClr val="FFFFFF"/>
                </a:solidFill>
                <a:latin typeface="Symbol" panose="05050102010706020507" pitchFamily="18" charset="2"/>
              </a:rPr>
              <a:t>q</a:t>
            </a:r>
            <a:r>
              <a:rPr lang="en-US" sz="2400">
                <a:solidFill>
                  <a:srgbClr val="FFFFFF"/>
                </a:solidFill>
              </a:rPr>
              <a:t>. 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On input x, it outputs: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where  </a:t>
            </a:r>
          </a:p>
        </p:txBody>
      </p:sp>
      <p:pic>
        <p:nvPicPr>
          <p:cNvPr id="19462" name="Picture 53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63" y="3275013"/>
            <a:ext cx="3868737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TextBox 54"/>
          <p:cNvSpPr txBox="1">
            <a:spLocks noChangeArrowheads="1"/>
          </p:cNvSpPr>
          <p:nvPr/>
        </p:nvSpPr>
        <p:spPr bwMode="auto">
          <a:xfrm>
            <a:off x="153988" y="4657725"/>
            <a:ext cx="25368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Draw a logistic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regression unit as: </a:t>
            </a:r>
          </a:p>
        </p:txBody>
      </p:sp>
    </p:spTree>
    <p:extLst>
      <p:ext uri="{BB962C8B-B14F-4D97-AF65-F5344CB8AC3E}">
        <p14:creationId xmlns:p14="http://schemas.microsoft.com/office/powerpoint/2010/main" val="222176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61963" y="893763"/>
            <a:ext cx="8229600" cy="64135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0" smtClean="0"/>
              <a:t>String a lot of logistic units together.  Example 3 layer network:  </a:t>
            </a:r>
          </a:p>
        </p:txBody>
      </p:sp>
      <p:sp>
        <p:nvSpPr>
          <p:cNvPr id="50" name="Oval 49"/>
          <p:cNvSpPr/>
          <p:nvPr/>
        </p:nvSpPr>
        <p:spPr>
          <a:xfrm>
            <a:off x="1149350" y="4775200"/>
            <a:ext cx="712788" cy="706438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149350" y="3857625"/>
            <a:ext cx="712788" cy="706438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149350" y="2938463"/>
            <a:ext cx="712788" cy="706437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49350" y="2019300"/>
            <a:ext cx="712788" cy="706438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074988" y="2938463"/>
            <a:ext cx="712787" cy="7064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0489" name="Straight Arrow Connector 54"/>
          <p:cNvCxnSpPr>
            <a:cxnSpLocks noChangeShapeType="1"/>
            <a:stCxn id="53" idx="6"/>
            <a:endCxn id="54" idx="2"/>
          </p:cNvCxnSpPr>
          <p:nvPr/>
        </p:nvCxnSpPr>
        <p:spPr bwMode="auto">
          <a:xfrm>
            <a:off x="1862138" y="2373313"/>
            <a:ext cx="1212850" cy="9175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0" name="Straight Arrow Connector 55"/>
          <p:cNvCxnSpPr>
            <a:cxnSpLocks noChangeShapeType="1"/>
            <a:stCxn id="52" idx="6"/>
            <a:endCxn id="54" idx="2"/>
          </p:cNvCxnSpPr>
          <p:nvPr/>
        </p:nvCxnSpPr>
        <p:spPr bwMode="auto">
          <a:xfrm>
            <a:off x="1862138" y="3290888"/>
            <a:ext cx="1212850" cy="158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1" name="Straight Arrow Connector 56"/>
          <p:cNvCxnSpPr>
            <a:cxnSpLocks noChangeShapeType="1"/>
            <a:stCxn id="50" idx="6"/>
            <a:endCxn id="54" idx="2"/>
          </p:cNvCxnSpPr>
          <p:nvPr/>
        </p:nvCxnSpPr>
        <p:spPr bwMode="auto">
          <a:xfrm flipV="1">
            <a:off x="1862138" y="3290888"/>
            <a:ext cx="1212850" cy="183832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Straight Arrow Connector 57"/>
          <p:cNvCxnSpPr>
            <a:cxnSpLocks noChangeShapeType="1"/>
            <a:stCxn id="51" idx="6"/>
            <a:endCxn id="54" idx="2"/>
          </p:cNvCxnSpPr>
          <p:nvPr/>
        </p:nvCxnSpPr>
        <p:spPr bwMode="auto">
          <a:xfrm flipV="1">
            <a:off x="1862138" y="3290888"/>
            <a:ext cx="1212850" cy="91916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1320800" y="2119313"/>
            <a:ext cx="4222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20800" y="3038475"/>
            <a:ext cx="422275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320800" y="3957638"/>
            <a:ext cx="42227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266825" y="4902200"/>
            <a:ext cx="4937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+1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74988" y="3857625"/>
            <a:ext cx="712787" cy="7064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0498" name="Straight Arrow Connector 63"/>
          <p:cNvCxnSpPr>
            <a:cxnSpLocks noChangeShapeType="1"/>
            <a:stCxn id="53" idx="6"/>
            <a:endCxn id="63" idx="2"/>
          </p:cNvCxnSpPr>
          <p:nvPr/>
        </p:nvCxnSpPr>
        <p:spPr bwMode="auto">
          <a:xfrm>
            <a:off x="1862138" y="2373313"/>
            <a:ext cx="1212850" cy="183673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9" name="Straight Arrow Connector 64"/>
          <p:cNvCxnSpPr>
            <a:cxnSpLocks noChangeShapeType="1"/>
            <a:endCxn id="63" idx="2"/>
          </p:cNvCxnSpPr>
          <p:nvPr/>
        </p:nvCxnSpPr>
        <p:spPr bwMode="auto">
          <a:xfrm>
            <a:off x="1862138" y="3290888"/>
            <a:ext cx="1212850" cy="91916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0" name="Straight Arrow Connector 65"/>
          <p:cNvCxnSpPr>
            <a:cxnSpLocks noChangeShapeType="1"/>
            <a:endCxn id="63" idx="2"/>
          </p:cNvCxnSpPr>
          <p:nvPr/>
        </p:nvCxnSpPr>
        <p:spPr bwMode="auto">
          <a:xfrm flipV="1">
            <a:off x="1862138" y="4210050"/>
            <a:ext cx="1212850" cy="91916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1" name="Straight Arrow Connector 66"/>
          <p:cNvCxnSpPr>
            <a:cxnSpLocks noChangeShapeType="1"/>
            <a:stCxn id="51" idx="6"/>
            <a:endCxn id="63" idx="2"/>
          </p:cNvCxnSpPr>
          <p:nvPr/>
        </p:nvCxnSpPr>
        <p:spPr bwMode="auto">
          <a:xfrm>
            <a:off x="1862138" y="4210050"/>
            <a:ext cx="1212850" cy="15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Oval 67"/>
          <p:cNvSpPr/>
          <p:nvPr/>
        </p:nvSpPr>
        <p:spPr>
          <a:xfrm>
            <a:off x="3074988" y="4775200"/>
            <a:ext cx="712787" cy="7064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0503" name="Straight Arrow Connector 68"/>
          <p:cNvCxnSpPr>
            <a:cxnSpLocks noChangeShapeType="1"/>
          </p:cNvCxnSpPr>
          <p:nvPr/>
        </p:nvCxnSpPr>
        <p:spPr bwMode="auto">
          <a:xfrm>
            <a:off x="1862138" y="2373313"/>
            <a:ext cx="1212850" cy="158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4" name="Straight Arrow Connector 69"/>
          <p:cNvCxnSpPr>
            <a:cxnSpLocks noChangeShapeType="1"/>
            <a:stCxn id="52" idx="6"/>
          </p:cNvCxnSpPr>
          <p:nvPr/>
        </p:nvCxnSpPr>
        <p:spPr bwMode="auto">
          <a:xfrm flipV="1">
            <a:off x="1862138" y="2373313"/>
            <a:ext cx="1212850" cy="9175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5" name="Straight Arrow Connector 70"/>
          <p:cNvCxnSpPr>
            <a:cxnSpLocks noChangeShapeType="1"/>
            <a:stCxn id="50" idx="6"/>
          </p:cNvCxnSpPr>
          <p:nvPr/>
        </p:nvCxnSpPr>
        <p:spPr bwMode="auto">
          <a:xfrm flipV="1">
            <a:off x="1862138" y="2373313"/>
            <a:ext cx="1212850" cy="275590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06" name="Straight Arrow Connector 71"/>
          <p:cNvCxnSpPr>
            <a:cxnSpLocks noChangeShapeType="1"/>
            <a:stCxn id="51" idx="6"/>
          </p:cNvCxnSpPr>
          <p:nvPr/>
        </p:nvCxnSpPr>
        <p:spPr bwMode="auto">
          <a:xfrm flipV="1">
            <a:off x="1862138" y="2373313"/>
            <a:ext cx="1212850" cy="183673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3" name="Oval 72"/>
          <p:cNvSpPr/>
          <p:nvPr/>
        </p:nvSpPr>
        <p:spPr>
          <a:xfrm>
            <a:off x="3074988" y="2019300"/>
            <a:ext cx="712787" cy="7064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30563" y="4930775"/>
            <a:ext cx="442912" cy="40163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</a:rPr>
              <a:t>+1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4927600" y="3362325"/>
            <a:ext cx="712788" cy="7064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0510" name="Straight Arrow Connector 75"/>
          <p:cNvCxnSpPr>
            <a:cxnSpLocks noChangeShapeType="1"/>
            <a:stCxn id="73" idx="6"/>
            <a:endCxn id="75" idx="2"/>
          </p:cNvCxnSpPr>
          <p:nvPr/>
        </p:nvCxnSpPr>
        <p:spPr bwMode="auto">
          <a:xfrm>
            <a:off x="3787775" y="2373313"/>
            <a:ext cx="1139825" cy="134302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1" name="Straight Arrow Connector 76"/>
          <p:cNvCxnSpPr>
            <a:cxnSpLocks noChangeShapeType="1"/>
            <a:stCxn id="54" idx="6"/>
            <a:endCxn id="75" idx="2"/>
          </p:cNvCxnSpPr>
          <p:nvPr/>
        </p:nvCxnSpPr>
        <p:spPr bwMode="auto">
          <a:xfrm>
            <a:off x="3787775" y="3290888"/>
            <a:ext cx="1139825" cy="42545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2" name="Straight Arrow Connector 77"/>
          <p:cNvCxnSpPr>
            <a:cxnSpLocks noChangeShapeType="1"/>
            <a:stCxn id="68" idx="6"/>
            <a:endCxn id="75" idx="2"/>
          </p:cNvCxnSpPr>
          <p:nvPr/>
        </p:nvCxnSpPr>
        <p:spPr bwMode="auto">
          <a:xfrm flipV="1">
            <a:off x="3787775" y="3716338"/>
            <a:ext cx="1139825" cy="14128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3" name="Straight Arrow Connector 78"/>
          <p:cNvCxnSpPr>
            <a:cxnSpLocks noChangeShapeType="1"/>
            <a:stCxn id="63" idx="6"/>
            <a:endCxn id="75" idx="2"/>
          </p:cNvCxnSpPr>
          <p:nvPr/>
        </p:nvCxnSpPr>
        <p:spPr bwMode="auto">
          <a:xfrm flipV="1">
            <a:off x="3787775" y="3716338"/>
            <a:ext cx="1139825" cy="49371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3938588" y="2286000"/>
            <a:ext cx="501650" cy="1733550"/>
            <a:chOff x="4690061" y="1123106"/>
            <a:chExt cx="501382" cy="1734233"/>
          </a:xfrm>
        </p:grpSpPr>
        <p:sp>
          <p:nvSpPr>
            <p:cNvPr id="91" name="TextBox 90"/>
            <p:cNvSpPr txBox="1"/>
            <p:nvPr/>
          </p:nvSpPr>
          <p:spPr>
            <a:xfrm>
              <a:off x="4690061" y="2395195"/>
              <a:ext cx="436329" cy="462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Calibri"/>
                </a:rPr>
                <a:t>a</a:t>
              </a:r>
              <a:r>
                <a:rPr lang="en-US" sz="2400" kern="0" baseline="-25000" dirty="0">
                  <a:solidFill>
                    <a:sysClr val="window" lastClr="FFFFFF"/>
                  </a:solidFill>
                  <a:latin typeface="Calibri"/>
                </a:rPr>
                <a:t>3</a:t>
              </a:r>
              <a:endParaRPr lang="en-US" sz="2400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728141" y="1817117"/>
              <a:ext cx="436329" cy="4621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Calibri"/>
                </a:rPr>
                <a:t>a</a:t>
              </a:r>
              <a:r>
                <a:rPr lang="en-US" sz="2400" kern="0" baseline="-25000" dirty="0">
                  <a:solidFill>
                    <a:sysClr val="window" lastClr="FFFFFF"/>
                  </a:solidFill>
                  <a:latin typeface="Calibri"/>
                </a:rPr>
                <a:t>2</a:t>
              </a:r>
              <a:endParaRPr lang="en-US" sz="2400" kern="0" dirty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755113" y="1123106"/>
              <a:ext cx="436330" cy="4621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2400" kern="0" dirty="0">
                  <a:solidFill>
                    <a:sysClr val="window" lastClr="FFFFFF"/>
                  </a:solidFill>
                  <a:latin typeface="Calibri"/>
                </a:rPr>
                <a:t>a</a:t>
              </a:r>
              <a:r>
                <a:rPr lang="en-US" sz="2400" kern="0" baseline="-25000" dirty="0">
                  <a:solidFill>
                    <a:sysClr val="window" lastClr="FFFFFF"/>
                  </a:solidFill>
                  <a:latin typeface="Calibri"/>
                </a:rPr>
                <a:t>1</a:t>
              </a: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1104900" y="5553075"/>
            <a:ext cx="936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</a:rPr>
              <a:t>Layer 1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30538" y="5564188"/>
            <a:ext cx="936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</a:rPr>
              <a:t>Layer 3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838700" y="4267200"/>
            <a:ext cx="9366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</a:rPr>
              <a:t>Layer 3</a:t>
            </a:r>
            <a:endParaRPr lang="en-US" sz="20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0518" name="Straight Arrow Connector 95"/>
          <p:cNvCxnSpPr>
            <a:cxnSpLocks noChangeShapeType="1"/>
            <a:stCxn id="75" idx="6"/>
          </p:cNvCxnSpPr>
          <p:nvPr/>
        </p:nvCxnSpPr>
        <p:spPr bwMode="auto">
          <a:xfrm flipV="1">
            <a:off x="5640388" y="3662363"/>
            <a:ext cx="660400" cy="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0519" name="Picture 100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3430588"/>
            <a:ext cx="1192213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923925" y="1700213"/>
            <a:ext cx="2151063" cy="4456112"/>
          </a:xfrm>
          <a:prstGeom prst="rect">
            <a:avLst/>
          </a:prstGeom>
          <a:solidFill>
            <a:srgbClr val="FF9900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619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Network</a:t>
            </a:r>
          </a:p>
        </p:txBody>
      </p:sp>
      <p:sp>
        <p:nvSpPr>
          <p:cNvPr id="106" name="Oval 105"/>
          <p:cNvSpPr/>
          <p:nvPr/>
        </p:nvSpPr>
        <p:spPr>
          <a:xfrm>
            <a:off x="693738" y="4683125"/>
            <a:ext cx="752475" cy="744538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93738" y="3714750"/>
            <a:ext cx="752475" cy="744538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93738" y="2747963"/>
            <a:ext cx="752475" cy="744537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93738" y="1779588"/>
            <a:ext cx="752475" cy="744537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2728913" y="2747963"/>
            <a:ext cx="754062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12" name="Straight Arrow Connector 110"/>
          <p:cNvCxnSpPr>
            <a:cxnSpLocks noChangeShapeType="1"/>
            <a:stCxn id="109" idx="6"/>
            <a:endCxn id="110" idx="2"/>
          </p:cNvCxnSpPr>
          <p:nvPr/>
        </p:nvCxnSpPr>
        <p:spPr bwMode="auto">
          <a:xfrm>
            <a:off x="1446213" y="2152650"/>
            <a:ext cx="1282700" cy="9667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Straight Arrow Connector 111"/>
          <p:cNvCxnSpPr>
            <a:cxnSpLocks noChangeShapeType="1"/>
            <a:stCxn id="108" idx="6"/>
            <a:endCxn id="110" idx="2"/>
          </p:cNvCxnSpPr>
          <p:nvPr/>
        </p:nvCxnSpPr>
        <p:spPr bwMode="auto">
          <a:xfrm>
            <a:off x="1446213" y="3119438"/>
            <a:ext cx="1282700" cy="158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Straight Arrow Connector 112"/>
          <p:cNvCxnSpPr>
            <a:cxnSpLocks noChangeShapeType="1"/>
            <a:stCxn id="106" idx="6"/>
            <a:endCxn id="110" idx="2"/>
          </p:cNvCxnSpPr>
          <p:nvPr/>
        </p:nvCxnSpPr>
        <p:spPr bwMode="auto">
          <a:xfrm flipV="1">
            <a:off x="1446213" y="3119438"/>
            <a:ext cx="1282700" cy="193516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Straight Arrow Connector 113"/>
          <p:cNvCxnSpPr>
            <a:cxnSpLocks noChangeShapeType="1"/>
            <a:stCxn id="107" idx="6"/>
            <a:endCxn id="110" idx="2"/>
          </p:cNvCxnSpPr>
          <p:nvPr/>
        </p:nvCxnSpPr>
        <p:spPr bwMode="auto">
          <a:xfrm flipV="1">
            <a:off x="1446213" y="3119438"/>
            <a:ext cx="1282700" cy="9683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5" name="TextBox 114"/>
          <p:cNvSpPr txBox="1"/>
          <p:nvPr/>
        </p:nvSpPr>
        <p:spPr>
          <a:xfrm>
            <a:off x="881063" y="1887538"/>
            <a:ext cx="420687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881063" y="2854325"/>
            <a:ext cx="4206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2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81063" y="3822700"/>
            <a:ext cx="420687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x</a:t>
            </a:r>
            <a:r>
              <a:rPr lang="en-US" sz="2400" kern="0" baseline="-25000" dirty="0">
                <a:solidFill>
                  <a:sysClr val="window" lastClr="FFFFFF"/>
                </a:solidFill>
                <a:latin typeface="Calibri"/>
              </a:rPr>
              <a:t>3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28675" y="4818063"/>
            <a:ext cx="49371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+1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20" name="Straight Arrow Connector 118"/>
          <p:cNvCxnSpPr>
            <a:cxnSpLocks noChangeShapeType="1"/>
            <a:stCxn id="132" idx="6"/>
          </p:cNvCxnSpPr>
          <p:nvPr/>
        </p:nvCxnSpPr>
        <p:spPr bwMode="auto">
          <a:xfrm>
            <a:off x="7100888" y="3044825"/>
            <a:ext cx="754062" cy="15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0" name="Oval 119"/>
          <p:cNvSpPr/>
          <p:nvPr/>
        </p:nvSpPr>
        <p:spPr>
          <a:xfrm>
            <a:off x="2728913" y="3714750"/>
            <a:ext cx="754062" cy="7445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22" name="Straight Arrow Connector 120"/>
          <p:cNvCxnSpPr>
            <a:cxnSpLocks noChangeShapeType="1"/>
            <a:stCxn id="109" idx="6"/>
            <a:endCxn id="120" idx="2"/>
          </p:cNvCxnSpPr>
          <p:nvPr/>
        </p:nvCxnSpPr>
        <p:spPr bwMode="auto">
          <a:xfrm>
            <a:off x="1446213" y="2152650"/>
            <a:ext cx="1282700" cy="193516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3" name="Straight Arrow Connector 121"/>
          <p:cNvCxnSpPr>
            <a:cxnSpLocks noChangeShapeType="1"/>
            <a:endCxn id="120" idx="2"/>
          </p:cNvCxnSpPr>
          <p:nvPr/>
        </p:nvCxnSpPr>
        <p:spPr bwMode="auto">
          <a:xfrm>
            <a:off x="1446213" y="3119438"/>
            <a:ext cx="1282700" cy="9683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4" name="Straight Arrow Connector 122"/>
          <p:cNvCxnSpPr>
            <a:cxnSpLocks noChangeShapeType="1"/>
            <a:endCxn id="120" idx="2"/>
          </p:cNvCxnSpPr>
          <p:nvPr/>
        </p:nvCxnSpPr>
        <p:spPr bwMode="auto">
          <a:xfrm flipV="1">
            <a:off x="1446213" y="4087813"/>
            <a:ext cx="1282700" cy="96678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5" name="Straight Arrow Connector 123"/>
          <p:cNvCxnSpPr>
            <a:cxnSpLocks noChangeShapeType="1"/>
            <a:stCxn id="107" idx="6"/>
            <a:endCxn id="120" idx="2"/>
          </p:cNvCxnSpPr>
          <p:nvPr/>
        </p:nvCxnSpPr>
        <p:spPr bwMode="auto">
          <a:xfrm>
            <a:off x="1446213" y="4087813"/>
            <a:ext cx="1282700" cy="1587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6" name="Straight Arrow Connector 124"/>
          <p:cNvCxnSpPr>
            <a:cxnSpLocks noChangeShapeType="1"/>
          </p:cNvCxnSpPr>
          <p:nvPr/>
        </p:nvCxnSpPr>
        <p:spPr bwMode="auto">
          <a:xfrm>
            <a:off x="1446213" y="2152650"/>
            <a:ext cx="1282700" cy="15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7" name="Straight Arrow Connector 125"/>
          <p:cNvCxnSpPr>
            <a:cxnSpLocks noChangeShapeType="1"/>
            <a:stCxn id="108" idx="6"/>
          </p:cNvCxnSpPr>
          <p:nvPr/>
        </p:nvCxnSpPr>
        <p:spPr bwMode="auto">
          <a:xfrm flipV="1">
            <a:off x="1446213" y="2152650"/>
            <a:ext cx="1282700" cy="9667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8" name="Straight Arrow Connector 126"/>
          <p:cNvCxnSpPr>
            <a:cxnSpLocks noChangeShapeType="1"/>
            <a:stCxn id="106" idx="6"/>
          </p:cNvCxnSpPr>
          <p:nvPr/>
        </p:nvCxnSpPr>
        <p:spPr bwMode="auto">
          <a:xfrm flipV="1">
            <a:off x="1446213" y="2152650"/>
            <a:ext cx="1282700" cy="290195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9" name="Straight Arrow Connector 127"/>
          <p:cNvCxnSpPr>
            <a:cxnSpLocks noChangeShapeType="1"/>
            <a:stCxn id="107" idx="6"/>
          </p:cNvCxnSpPr>
          <p:nvPr/>
        </p:nvCxnSpPr>
        <p:spPr bwMode="auto">
          <a:xfrm flipV="1">
            <a:off x="1446213" y="2152650"/>
            <a:ext cx="1282700" cy="193516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9" name="Oval 128"/>
          <p:cNvSpPr/>
          <p:nvPr/>
        </p:nvSpPr>
        <p:spPr>
          <a:xfrm>
            <a:off x="2728913" y="1779588"/>
            <a:ext cx="754062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2728913" y="4683125"/>
            <a:ext cx="754062" cy="7445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878138" y="4832350"/>
            <a:ext cx="493712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+1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346825" y="2673350"/>
            <a:ext cx="754063" cy="744538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34" name="Straight Arrow Connector 132"/>
          <p:cNvCxnSpPr>
            <a:cxnSpLocks noChangeShapeType="1"/>
            <a:stCxn id="139" idx="6"/>
            <a:endCxn id="132" idx="2"/>
          </p:cNvCxnSpPr>
          <p:nvPr/>
        </p:nvCxnSpPr>
        <p:spPr bwMode="auto">
          <a:xfrm>
            <a:off x="5518150" y="2673350"/>
            <a:ext cx="828675" cy="3714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5" name="Straight Arrow Connector 133"/>
          <p:cNvCxnSpPr>
            <a:cxnSpLocks noChangeShapeType="1"/>
            <a:stCxn id="144" idx="6"/>
            <a:endCxn id="132" idx="2"/>
          </p:cNvCxnSpPr>
          <p:nvPr/>
        </p:nvCxnSpPr>
        <p:spPr bwMode="auto">
          <a:xfrm flipV="1">
            <a:off x="5518150" y="3044825"/>
            <a:ext cx="828675" cy="59531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36" name="Straight Arrow Connector 134"/>
          <p:cNvCxnSpPr>
            <a:cxnSpLocks noChangeShapeType="1"/>
            <a:stCxn id="149" idx="6"/>
            <a:endCxn id="132" idx="2"/>
          </p:cNvCxnSpPr>
          <p:nvPr/>
        </p:nvCxnSpPr>
        <p:spPr bwMode="auto">
          <a:xfrm flipV="1">
            <a:off x="5518150" y="3044825"/>
            <a:ext cx="828675" cy="15636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6" name="TextBox 135"/>
          <p:cNvSpPr txBox="1"/>
          <p:nvPr/>
        </p:nvSpPr>
        <p:spPr>
          <a:xfrm>
            <a:off x="617538" y="5502275"/>
            <a:ext cx="10779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Layer 1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652713" y="5502275"/>
            <a:ext cx="10779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Layer 2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296025" y="4533900"/>
            <a:ext cx="107791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Layer 4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4764088" y="2300288"/>
            <a:ext cx="754062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41" name="Straight Arrow Connector 139"/>
          <p:cNvCxnSpPr>
            <a:cxnSpLocks noChangeShapeType="1"/>
            <a:stCxn id="129" idx="6"/>
            <a:endCxn id="139" idx="2"/>
          </p:cNvCxnSpPr>
          <p:nvPr/>
        </p:nvCxnSpPr>
        <p:spPr bwMode="auto">
          <a:xfrm>
            <a:off x="3482975" y="2152650"/>
            <a:ext cx="1281113" cy="52070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2" name="Straight Arrow Connector 140"/>
          <p:cNvCxnSpPr>
            <a:cxnSpLocks noChangeShapeType="1"/>
            <a:stCxn id="110" idx="6"/>
            <a:endCxn id="139" idx="2"/>
          </p:cNvCxnSpPr>
          <p:nvPr/>
        </p:nvCxnSpPr>
        <p:spPr bwMode="auto">
          <a:xfrm flipV="1">
            <a:off x="3482975" y="2673350"/>
            <a:ext cx="1281113" cy="4460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3" name="Straight Arrow Connector 141"/>
          <p:cNvCxnSpPr>
            <a:cxnSpLocks noChangeShapeType="1"/>
            <a:stCxn id="130" idx="6"/>
            <a:endCxn id="139" idx="2"/>
          </p:cNvCxnSpPr>
          <p:nvPr/>
        </p:nvCxnSpPr>
        <p:spPr bwMode="auto">
          <a:xfrm flipV="1">
            <a:off x="3482975" y="2673350"/>
            <a:ext cx="1281113" cy="238125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4" name="Straight Arrow Connector 142"/>
          <p:cNvCxnSpPr>
            <a:cxnSpLocks noChangeShapeType="1"/>
            <a:stCxn id="120" idx="6"/>
            <a:endCxn id="139" idx="2"/>
          </p:cNvCxnSpPr>
          <p:nvPr/>
        </p:nvCxnSpPr>
        <p:spPr bwMode="auto">
          <a:xfrm flipV="1">
            <a:off x="3482975" y="2673350"/>
            <a:ext cx="1281113" cy="141446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4" name="Oval 143"/>
          <p:cNvSpPr/>
          <p:nvPr/>
        </p:nvSpPr>
        <p:spPr>
          <a:xfrm>
            <a:off x="4764088" y="3268663"/>
            <a:ext cx="754062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46" name="Straight Arrow Connector 144"/>
          <p:cNvCxnSpPr>
            <a:cxnSpLocks noChangeShapeType="1"/>
            <a:stCxn id="129" idx="6"/>
            <a:endCxn id="144" idx="2"/>
          </p:cNvCxnSpPr>
          <p:nvPr/>
        </p:nvCxnSpPr>
        <p:spPr bwMode="auto">
          <a:xfrm>
            <a:off x="3482975" y="2152650"/>
            <a:ext cx="1281113" cy="14874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7" name="Straight Arrow Connector 145"/>
          <p:cNvCxnSpPr>
            <a:cxnSpLocks noChangeShapeType="1"/>
            <a:stCxn id="110" idx="6"/>
            <a:endCxn id="144" idx="2"/>
          </p:cNvCxnSpPr>
          <p:nvPr/>
        </p:nvCxnSpPr>
        <p:spPr bwMode="auto">
          <a:xfrm>
            <a:off x="3482975" y="3119438"/>
            <a:ext cx="1281113" cy="52070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8" name="Straight Arrow Connector 146"/>
          <p:cNvCxnSpPr>
            <a:cxnSpLocks noChangeShapeType="1"/>
            <a:stCxn id="130" idx="6"/>
            <a:endCxn id="144" idx="2"/>
          </p:cNvCxnSpPr>
          <p:nvPr/>
        </p:nvCxnSpPr>
        <p:spPr bwMode="auto">
          <a:xfrm flipV="1">
            <a:off x="3482975" y="3640138"/>
            <a:ext cx="1281113" cy="141446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49" name="Straight Arrow Connector 147"/>
          <p:cNvCxnSpPr>
            <a:cxnSpLocks noChangeShapeType="1"/>
            <a:stCxn id="120" idx="6"/>
            <a:endCxn id="144" idx="2"/>
          </p:cNvCxnSpPr>
          <p:nvPr/>
        </p:nvCxnSpPr>
        <p:spPr bwMode="auto">
          <a:xfrm flipV="1">
            <a:off x="3482975" y="3640138"/>
            <a:ext cx="1281113" cy="447675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9" name="Oval 148"/>
          <p:cNvSpPr/>
          <p:nvPr/>
        </p:nvSpPr>
        <p:spPr>
          <a:xfrm>
            <a:off x="4764088" y="4237038"/>
            <a:ext cx="754062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913313" y="4384675"/>
            <a:ext cx="4937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+1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687888" y="5054600"/>
            <a:ext cx="1077912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kern="0" dirty="0">
                <a:solidFill>
                  <a:sysClr val="window" lastClr="FFFFFF"/>
                </a:solidFill>
                <a:latin typeface="Calibri"/>
              </a:rPr>
              <a:t>Layer 3</a:t>
            </a:r>
            <a:endParaRPr lang="en-US" sz="2400" kern="0" baseline="-2500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6346825" y="3640138"/>
            <a:ext cx="754063" cy="744537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21554" name="Straight Arrow Connector 152"/>
          <p:cNvCxnSpPr>
            <a:cxnSpLocks noChangeShapeType="1"/>
            <a:stCxn id="144" idx="6"/>
            <a:endCxn id="152" idx="2"/>
          </p:cNvCxnSpPr>
          <p:nvPr/>
        </p:nvCxnSpPr>
        <p:spPr bwMode="auto">
          <a:xfrm>
            <a:off x="5518150" y="3640138"/>
            <a:ext cx="828675" cy="373062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5" name="Straight Arrow Connector 153"/>
          <p:cNvCxnSpPr>
            <a:cxnSpLocks noChangeShapeType="1"/>
            <a:stCxn id="149" idx="6"/>
            <a:endCxn id="152" idx="2"/>
          </p:cNvCxnSpPr>
          <p:nvPr/>
        </p:nvCxnSpPr>
        <p:spPr bwMode="auto">
          <a:xfrm flipV="1">
            <a:off x="5518150" y="4013200"/>
            <a:ext cx="828675" cy="595313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6" name="Straight Arrow Connector 154"/>
          <p:cNvCxnSpPr>
            <a:cxnSpLocks noChangeShapeType="1"/>
            <a:stCxn id="139" idx="6"/>
            <a:endCxn id="152" idx="2"/>
          </p:cNvCxnSpPr>
          <p:nvPr/>
        </p:nvCxnSpPr>
        <p:spPr bwMode="auto">
          <a:xfrm>
            <a:off x="5518150" y="2673350"/>
            <a:ext cx="828675" cy="1339850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57" name="Straight Arrow Connector 155"/>
          <p:cNvCxnSpPr>
            <a:cxnSpLocks noChangeShapeType="1"/>
            <a:stCxn id="152" idx="6"/>
          </p:cNvCxnSpPr>
          <p:nvPr/>
        </p:nvCxnSpPr>
        <p:spPr bwMode="auto">
          <a:xfrm>
            <a:off x="7100888" y="4013200"/>
            <a:ext cx="754062" cy="1588"/>
          </a:xfrm>
          <a:prstGeom prst="straightConnector1">
            <a:avLst/>
          </a:prstGeom>
          <a:noFill/>
          <a:ln w="28575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1558" name="Picture 15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3316288"/>
            <a:ext cx="10207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9" name="Rectangle 157"/>
          <p:cNvSpPr>
            <a:spLocks noChangeArrowheads="1"/>
          </p:cNvSpPr>
          <p:nvPr/>
        </p:nvSpPr>
        <p:spPr bwMode="auto">
          <a:xfrm>
            <a:off x="423863" y="893763"/>
            <a:ext cx="629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100000"/>
              </a:spcBef>
              <a:spcAft>
                <a:spcPct val="0"/>
              </a:spcAft>
            </a:pPr>
            <a:r>
              <a:rPr lang="en-US" sz="2400">
                <a:solidFill>
                  <a:srgbClr val="FFFFFF"/>
                </a:solidFill>
              </a:rPr>
              <a:t>Example 4 layer network with 2 output units: </a:t>
            </a:r>
          </a:p>
        </p:txBody>
      </p:sp>
    </p:spTree>
    <p:extLst>
      <p:ext uri="{BB962C8B-B14F-4D97-AF65-F5344CB8AC3E}">
        <p14:creationId xmlns:p14="http://schemas.microsoft.com/office/powerpoint/2010/main" val="367394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8374063" y="6194425"/>
            <a:ext cx="769937" cy="6635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a neural network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>
          <a:xfrm>
            <a:off x="461963" y="3736975"/>
            <a:ext cx="8682037" cy="1497013"/>
          </a:xfrm>
        </p:spPr>
        <p:txBody>
          <a:bodyPr/>
          <a:lstStyle/>
          <a:p>
            <a:pPr>
              <a:spcBef>
                <a:spcPct val="0"/>
              </a:spcBef>
              <a:buFontTx/>
              <a:buNone/>
            </a:pPr>
            <a:r>
              <a:rPr lang="en-US" sz="2800" b="0" dirty="0" smtClean="0"/>
              <a:t>Given training set (x</a:t>
            </a:r>
            <a:r>
              <a:rPr lang="en-US" sz="2800" b="0" baseline="-25000" dirty="0" smtClean="0"/>
              <a:t>1</a:t>
            </a:r>
            <a:r>
              <a:rPr lang="en-US" sz="2800" b="0" dirty="0" smtClean="0"/>
              <a:t>, y</a:t>
            </a:r>
            <a:r>
              <a:rPr lang="en-US" sz="2800" b="0" baseline="-25000" dirty="0" smtClean="0"/>
              <a:t>1</a:t>
            </a:r>
            <a:r>
              <a:rPr lang="en-US" sz="2800" b="0" dirty="0" smtClean="0"/>
              <a:t>), (x</a:t>
            </a:r>
            <a:r>
              <a:rPr lang="en-US" sz="2800" b="0" baseline="-25000" dirty="0" smtClean="0"/>
              <a:t>2</a:t>
            </a:r>
            <a:r>
              <a:rPr lang="en-US" sz="2800" b="0" dirty="0" smtClean="0"/>
              <a:t>, y</a:t>
            </a:r>
            <a:r>
              <a:rPr lang="en-US" sz="2800" b="0" baseline="-25000" dirty="0" smtClean="0"/>
              <a:t>2</a:t>
            </a:r>
            <a:r>
              <a:rPr lang="en-US" sz="2800" b="0" dirty="0" smtClean="0"/>
              <a:t>), (x</a:t>
            </a:r>
            <a:r>
              <a:rPr lang="en-US" sz="2800" b="0" baseline="-25000" dirty="0" smtClean="0"/>
              <a:t>3</a:t>
            </a:r>
            <a:r>
              <a:rPr lang="en-US" sz="2800" b="0" dirty="0" smtClean="0"/>
              <a:t>, y</a:t>
            </a:r>
            <a:r>
              <a:rPr lang="en-US" sz="2800" b="0" baseline="-25000" dirty="0" smtClean="0"/>
              <a:t>3 </a:t>
            </a:r>
            <a:r>
              <a:rPr lang="en-US" sz="2800" b="0" dirty="0" smtClean="0"/>
              <a:t>), ….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000" b="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0" dirty="0" smtClean="0"/>
              <a:t>Adjust parameters </a:t>
            </a:r>
            <a:r>
              <a:rPr lang="en-US" sz="2800" b="0" dirty="0" smtClean="0">
                <a:latin typeface="Symbol" panose="05050102010706020507" pitchFamily="18" charset="2"/>
              </a:rPr>
              <a:t>q</a:t>
            </a:r>
            <a:r>
              <a:rPr lang="en-US" sz="2800" b="0" dirty="0" smtClean="0"/>
              <a:t> (for every node) to make: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b="0" dirty="0" smtClean="0"/>
          </a:p>
          <a:p>
            <a:pPr>
              <a:spcBef>
                <a:spcPct val="0"/>
              </a:spcBef>
              <a:buFontTx/>
              <a:buNone/>
            </a:pPr>
            <a:endParaRPr lang="en-US" sz="2400" b="0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en-US" sz="2800" b="0" dirty="0" smtClean="0"/>
              <a:t>(Use gradient descent. “</a:t>
            </a:r>
            <a:r>
              <a:rPr lang="en-US" sz="2800" b="0" dirty="0" err="1" smtClean="0"/>
              <a:t>Backpropagation</a:t>
            </a:r>
            <a:r>
              <a:rPr lang="en-US" sz="2800" b="0" dirty="0" smtClean="0"/>
              <a:t>” algorithm. Susceptible to local optima.)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2800" b="0" dirty="0" smtClean="0"/>
          </a:p>
        </p:txBody>
      </p:sp>
      <p:pic>
        <p:nvPicPr>
          <p:cNvPr id="23557" name="Picture 2" descr="C:\Users\ang\Desktop\Nonam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779463"/>
            <a:ext cx="49911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4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488" y="5081588"/>
            <a:ext cx="1793875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92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796925" y="215900"/>
            <a:ext cx="7488238" cy="357188"/>
          </a:xfrm>
        </p:spPr>
        <p:txBody>
          <a:bodyPr/>
          <a:lstStyle/>
          <a:p>
            <a:r>
              <a:rPr lang="en-US" dirty="0" smtClean="0"/>
              <a:t>Unsupervised feature learning with a neural network</a:t>
            </a:r>
          </a:p>
        </p:txBody>
      </p:sp>
      <p:grpSp>
        <p:nvGrpSpPr>
          <p:cNvPr id="24579" name="Group 313"/>
          <p:cNvGrpSpPr>
            <a:grpSpLocks/>
          </p:cNvGrpSpPr>
          <p:nvPr/>
        </p:nvGrpSpPr>
        <p:grpSpPr bwMode="auto">
          <a:xfrm>
            <a:off x="382588" y="1009650"/>
            <a:ext cx="4113212" cy="5427663"/>
            <a:chOff x="10317655" y="354768"/>
            <a:chExt cx="3389405" cy="4679235"/>
          </a:xfrm>
        </p:grpSpPr>
        <p:sp>
          <p:nvSpPr>
            <p:cNvPr id="211" name="Oval 210"/>
            <p:cNvSpPr/>
            <p:nvPr/>
          </p:nvSpPr>
          <p:spPr>
            <a:xfrm>
              <a:off x="10366056" y="4175892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12" name="Oval 211"/>
            <p:cNvSpPr/>
            <p:nvPr/>
          </p:nvSpPr>
          <p:spPr>
            <a:xfrm>
              <a:off x="10366056" y="353812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10366056" y="29003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10366056" y="2261225"/>
              <a:ext cx="489246" cy="491326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592" name="Straight Arrow Connector 214"/>
            <p:cNvCxnSpPr>
              <a:cxnSpLocks noChangeShapeType="1"/>
              <a:stCxn id="213" idx="6"/>
              <a:endCxn id="223" idx="2"/>
            </p:cNvCxnSpPr>
            <p:nvPr/>
          </p:nvCxnSpPr>
          <p:spPr bwMode="auto">
            <a:xfrm flipV="1">
              <a:off x="10855401" y="2904421"/>
              <a:ext cx="698939" cy="24071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3" name="Straight Arrow Connector 215"/>
            <p:cNvCxnSpPr>
              <a:cxnSpLocks noChangeShapeType="1"/>
              <a:stCxn id="212" idx="6"/>
              <a:endCxn id="223" idx="2"/>
            </p:cNvCxnSpPr>
            <p:nvPr/>
          </p:nvCxnSpPr>
          <p:spPr bwMode="auto">
            <a:xfrm flipV="1">
              <a:off x="10855401" y="2904418"/>
              <a:ext cx="698939" cy="87871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7" name="TextBox 216"/>
            <p:cNvSpPr txBox="1"/>
            <p:nvPr/>
          </p:nvSpPr>
          <p:spPr>
            <a:xfrm>
              <a:off x="10452394" y="229954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4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10452394" y="2938680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5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10452394" y="3576446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6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10414458" y="4252533"/>
              <a:ext cx="391135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+1</a:t>
              </a:r>
              <a:endPara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598" name="Straight Arrow Connector 220"/>
            <p:cNvCxnSpPr>
              <a:cxnSpLocks noChangeShapeType="1"/>
              <a:stCxn id="211" idx="6"/>
              <a:endCxn id="223" idx="2"/>
            </p:cNvCxnSpPr>
            <p:nvPr/>
          </p:nvCxnSpPr>
          <p:spPr bwMode="auto">
            <a:xfrm flipV="1">
              <a:off x="10855401" y="2904421"/>
              <a:ext cx="698939" cy="151670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599" name="Straight Arrow Connector 221"/>
            <p:cNvCxnSpPr>
              <a:cxnSpLocks noChangeShapeType="1"/>
              <a:stCxn id="227" idx="6"/>
              <a:endCxn id="223" idx="2"/>
            </p:cNvCxnSpPr>
            <p:nvPr/>
          </p:nvCxnSpPr>
          <p:spPr bwMode="auto">
            <a:xfrm>
              <a:off x="10855401" y="1238148"/>
              <a:ext cx="698939" cy="166627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3" name="Oval 222"/>
            <p:cNvSpPr/>
            <p:nvPr/>
          </p:nvSpPr>
          <p:spPr>
            <a:xfrm>
              <a:off x="11553852" y="265948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0317655" y="4715119"/>
              <a:ext cx="711631" cy="3188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Layer 1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1404724" y="4166312"/>
              <a:ext cx="711631" cy="317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Layer 2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6" name="Oval 225"/>
            <p:cNvSpPr/>
            <p:nvPr/>
          </p:nvSpPr>
          <p:spPr>
            <a:xfrm>
              <a:off x="10366056" y="16303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10366056" y="992534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>
              <a:off x="10366056" y="354768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10452394" y="393089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1</a:t>
              </a: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0452394" y="1030855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2</a:t>
              </a: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10452394" y="1668622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3</a:t>
              </a:r>
            </a:p>
          </p:txBody>
        </p:sp>
        <p:cxnSp>
          <p:nvCxnSpPr>
            <p:cNvPr id="24609" name="Straight Arrow Connector 231"/>
            <p:cNvCxnSpPr>
              <a:cxnSpLocks noChangeShapeType="1"/>
              <a:stCxn id="214" idx="6"/>
              <a:endCxn id="223" idx="2"/>
            </p:cNvCxnSpPr>
            <p:nvPr/>
          </p:nvCxnSpPr>
          <p:spPr bwMode="auto">
            <a:xfrm>
              <a:off x="10855401" y="2507138"/>
              <a:ext cx="698939" cy="397280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0" name="Straight Arrow Connector 232"/>
            <p:cNvCxnSpPr>
              <a:cxnSpLocks noChangeShapeType="1"/>
              <a:stCxn id="226" idx="6"/>
              <a:endCxn id="223" idx="2"/>
            </p:cNvCxnSpPr>
            <p:nvPr/>
          </p:nvCxnSpPr>
          <p:spPr bwMode="auto">
            <a:xfrm>
              <a:off x="10855401" y="1876143"/>
              <a:ext cx="698939" cy="102827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1" name="Straight Arrow Connector 233"/>
            <p:cNvCxnSpPr>
              <a:cxnSpLocks noChangeShapeType="1"/>
              <a:stCxn id="228" idx="6"/>
              <a:endCxn id="223" idx="2"/>
            </p:cNvCxnSpPr>
            <p:nvPr/>
          </p:nvCxnSpPr>
          <p:spPr bwMode="auto">
            <a:xfrm>
              <a:off x="10855401" y="600151"/>
              <a:ext cx="698939" cy="230426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2" name="Straight Arrow Connector 234"/>
            <p:cNvCxnSpPr>
              <a:cxnSpLocks noChangeShapeType="1"/>
              <a:stCxn id="223" idx="6"/>
              <a:endCxn id="247" idx="2"/>
            </p:cNvCxnSpPr>
            <p:nvPr/>
          </p:nvCxnSpPr>
          <p:spPr bwMode="auto">
            <a:xfrm flipV="1">
              <a:off x="12043592" y="600151"/>
              <a:ext cx="684963" cy="230426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3" name="Straight Arrow Connector 235"/>
            <p:cNvCxnSpPr>
              <a:cxnSpLocks noChangeShapeType="1"/>
              <a:stCxn id="223" idx="6"/>
              <a:endCxn id="246" idx="2"/>
            </p:cNvCxnSpPr>
            <p:nvPr/>
          </p:nvCxnSpPr>
          <p:spPr bwMode="auto">
            <a:xfrm flipV="1">
              <a:off x="12043592" y="1238148"/>
              <a:ext cx="684963" cy="166627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4" name="Straight Arrow Connector 236"/>
            <p:cNvCxnSpPr>
              <a:cxnSpLocks noChangeShapeType="1"/>
              <a:stCxn id="223" idx="6"/>
              <a:endCxn id="245" idx="2"/>
            </p:cNvCxnSpPr>
            <p:nvPr/>
          </p:nvCxnSpPr>
          <p:spPr bwMode="auto">
            <a:xfrm flipV="1">
              <a:off x="12043592" y="1876143"/>
              <a:ext cx="684963" cy="102827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15" name="Straight Arrow Connector 237"/>
            <p:cNvCxnSpPr>
              <a:cxnSpLocks noChangeShapeType="1"/>
              <a:stCxn id="223" idx="6"/>
              <a:endCxn id="241" idx="2"/>
            </p:cNvCxnSpPr>
            <p:nvPr/>
          </p:nvCxnSpPr>
          <p:spPr bwMode="auto">
            <a:xfrm flipV="1">
              <a:off x="12043592" y="2507138"/>
              <a:ext cx="684963" cy="397280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9" name="Oval 238"/>
            <p:cNvSpPr/>
            <p:nvPr/>
          </p:nvSpPr>
          <p:spPr>
            <a:xfrm>
              <a:off x="12728567" y="3538126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0" name="Oval 239"/>
            <p:cNvSpPr/>
            <p:nvPr/>
          </p:nvSpPr>
          <p:spPr>
            <a:xfrm>
              <a:off x="12728567" y="29003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12728567" y="2261225"/>
              <a:ext cx="489246" cy="491326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12818830" y="2332392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4</a:t>
              </a: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12814905" y="2971525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5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2818830" y="3609293"/>
              <a:ext cx="341426" cy="338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6</a:t>
              </a:r>
            </a:p>
          </p:txBody>
        </p:sp>
        <p:sp>
          <p:nvSpPr>
            <p:cNvPr id="245" name="Oval 244"/>
            <p:cNvSpPr/>
            <p:nvPr/>
          </p:nvSpPr>
          <p:spPr>
            <a:xfrm>
              <a:off x="12728567" y="16303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12728567" y="992534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12728567" y="354768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48" name="TextBox 247"/>
            <p:cNvSpPr txBox="1"/>
            <p:nvPr/>
          </p:nvSpPr>
          <p:spPr>
            <a:xfrm>
              <a:off x="12814905" y="425936"/>
              <a:ext cx="341426" cy="338044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1</a:t>
              </a: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2818830" y="1063701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2</a:t>
              </a:r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12818830" y="1701469"/>
              <a:ext cx="341426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x</a:t>
              </a:r>
              <a:r>
                <a:rPr lang="en-US" sz="1600" kern="0" baseline="-25000" dirty="0">
                  <a:solidFill>
                    <a:sysClr val="window" lastClr="FFFFFF"/>
                  </a:solidFill>
                  <a:latin typeface="Calibri"/>
                  <a:cs typeface="+mn-cs"/>
                </a:rPr>
                <a:t>3</a:t>
              </a:r>
            </a:p>
          </p:txBody>
        </p:sp>
        <p:cxnSp>
          <p:nvCxnSpPr>
            <p:cNvPr id="24628" name="Straight Arrow Connector 250"/>
            <p:cNvCxnSpPr>
              <a:cxnSpLocks noChangeShapeType="1"/>
              <a:stCxn id="223" idx="6"/>
              <a:endCxn id="240" idx="2"/>
            </p:cNvCxnSpPr>
            <p:nvPr/>
          </p:nvCxnSpPr>
          <p:spPr bwMode="auto">
            <a:xfrm>
              <a:off x="12043592" y="2904421"/>
              <a:ext cx="684963" cy="24071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29" name="Straight Arrow Connector 251"/>
            <p:cNvCxnSpPr>
              <a:cxnSpLocks noChangeShapeType="1"/>
              <a:stCxn id="223" idx="6"/>
              <a:endCxn id="239" idx="2"/>
            </p:cNvCxnSpPr>
            <p:nvPr/>
          </p:nvCxnSpPr>
          <p:spPr bwMode="auto">
            <a:xfrm>
              <a:off x="12043592" y="2904418"/>
              <a:ext cx="684963" cy="87871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0" name="Straight Arrow Connector 252"/>
            <p:cNvCxnSpPr>
              <a:cxnSpLocks noChangeShapeType="1"/>
              <a:stCxn id="214" idx="6"/>
              <a:endCxn id="257" idx="2"/>
            </p:cNvCxnSpPr>
            <p:nvPr/>
          </p:nvCxnSpPr>
          <p:spPr bwMode="auto">
            <a:xfrm flipV="1">
              <a:off x="10855401" y="2275769"/>
              <a:ext cx="698939" cy="23137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1" name="Straight Arrow Connector 253"/>
            <p:cNvCxnSpPr>
              <a:cxnSpLocks noChangeShapeType="1"/>
              <a:stCxn id="213" idx="6"/>
              <a:endCxn id="257" idx="2"/>
            </p:cNvCxnSpPr>
            <p:nvPr/>
          </p:nvCxnSpPr>
          <p:spPr bwMode="auto">
            <a:xfrm flipV="1">
              <a:off x="10855401" y="2275767"/>
              <a:ext cx="698939" cy="86936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2" name="Straight Arrow Connector 254"/>
            <p:cNvCxnSpPr>
              <a:cxnSpLocks noChangeShapeType="1"/>
              <a:stCxn id="212" idx="6"/>
              <a:endCxn id="257" idx="2"/>
            </p:cNvCxnSpPr>
            <p:nvPr/>
          </p:nvCxnSpPr>
          <p:spPr bwMode="auto">
            <a:xfrm flipV="1">
              <a:off x="10855401" y="2275766"/>
              <a:ext cx="698939" cy="1507364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3" name="Straight Arrow Connector 255"/>
            <p:cNvCxnSpPr>
              <a:cxnSpLocks noChangeShapeType="1"/>
              <a:stCxn id="228" idx="6"/>
              <a:endCxn id="257" idx="2"/>
            </p:cNvCxnSpPr>
            <p:nvPr/>
          </p:nvCxnSpPr>
          <p:spPr bwMode="auto">
            <a:xfrm>
              <a:off x="10855401" y="600153"/>
              <a:ext cx="698939" cy="167561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7" name="Oval 256"/>
            <p:cNvSpPr/>
            <p:nvPr/>
          </p:nvSpPr>
          <p:spPr>
            <a:xfrm>
              <a:off x="11553852" y="202993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635" name="Straight Arrow Connector 257"/>
            <p:cNvCxnSpPr>
              <a:cxnSpLocks noChangeShapeType="1"/>
              <a:stCxn id="226" idx="6"/>
              <a:endCxn id="257" idx="2"/>
            </p:cNvCxnSpPr>
            <p:nvPr/>
          </p:nvCxnSpPr>
          <p:spPr bwMode="auto">
            <a:xfrm>
              <a:off x="10855401" y="1876146"/>
              <a:ext cx="698939" cy="3996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6" name="Straight Arrow Connector 258"/>
            <p:cNvCxnSpPr>
              <a:cxnSpLocks noChangeShapeType="1"/>
              <a:stCxn id="227" idx="6"/>
              <a:endCxn id="257" idx="2"/>
            </p:cNvCxnSpPr>
            <p:nvPr/>
          </p:nvCxnSpPr>
          <p:spPr bwMode="auto">
            <a:xfrm>
              <a:off x="10855401" y="1238149"/>
              <a:ext cx="698939" cy="103761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7" name="Straight Arrow Connector 259"/>
            <p:cNvCxnSpPr>
              <a:cxnSpLocks noChangeShapeType="1"/>
              <a:stCxn id="211" idx="6"/>
              <a:endCxn id="257" idx="2"/>
            </p:cNvCxnSpPr>
            <p:nvPr/>
          </p:nvCxnSpPr>
          <p:spPr bwMode="auto">
            <a:xfrm flipV="1">
              <a:off x="10855401" y="2275766"/>
              <a:ext cx="698939" cy="214535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8" name="Straight Arrow Connector 260"/>
            <p:cNvCxnSpPr>
              <a:cxnSpLocks noChangeShapeType="1"/>
              <a:stCxn id="257" idx="6"/>
              <a:endCxn id="239" idx="2"/>
            </p:cNvCxnSpPr>
            <p:nvPr/>
          </p:nvCxnSpPr>
          <p:spPr bwMode="auto">
            <a:xfrm>
              <a:off x="12043592" y="2275766"/>
              <a:ext cx="684963" cy="1507364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39" name="Straight Arrow Connector 261"/>
            <p:cNvCxnSpPr>
              <a:cxnSpLocks noChangeShapeType="1"/>
              <a:stCxn id="257" idx="6"/>
              <a:endCxn id="247" idx="2"/>
            </p:cNvCxnSpPr>
            <p:nvPr/>
          </p:nvCxnSpPr>
          <p:spPr bwMode="auto">
            <a:xfrm flipV="1">
              <a:off x="12043592" y="600153"/>
              <a:ext cx="684963" cy="167561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0" name="Straight Arrow Connector 262"/>
            <p:cNvCxnSpPr>
              <a:cxnSpLocks noChangeShapeType="1"/>
              <a:stCxn id="257" idx="6"/>
              <a:endCxn id="246" idx="2"/>
            </p:cNvCxnSpPr>
            <p:nvPr/>
          </p:nvCxnSpPr>
          <p:spPr bwMode="auto">
            <a:xfrm flipV="1">
              <a:off x="12043592" y="1238149"/>
              <a:ext cx="684963" cy="103761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1" name="Straight Arrow Connector 263"/>
            <p:cNvCxnSpPr>
              <a:cxnSpLocks noChangeShapeType="1"/>
              <a:stCxn id="257" idx="6"/>
              <a:endCxn id="245" idx="2"/>
            </p:cNvCxnSpPr>
            <p:nvPr/>
          </p:nvCxnSpPr>
          <p:spPr bwMode="auto">
            <a:xfrm flipV="1">
              <a:off x="12043592" y="1876146"/>
              <a:ext cx="684963" cy="3996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2" name="Straight Arrow Connector 264"/>
            <p:cNvCxnSpPr>
              <a:cxnSpLocks noChangeShapeType="1"/>
              <a:stCxn id="257" idx="6"/>
              <a:endCxn id="241" idx="2"/>
            </p:cNvCxnSpPr>
            <p:nvPr/>
          </p:nvCxnSpPr>
          <p:spPr bwMode="auto">
            <a:xfrm>
              <a:off x="12043592" y="2275769"/>
              <a:ext cx="684963" cy="23137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3" name="Straight Arrow Connector 265"/>
            <p:cNvCxnSpPr>
              <a:cxnSpLocks noChangeShapeType="1"/>
              <a:stCxn id="257" idx="6"/>
              <a:endCxn id="240" idx="2"/>
            </p:cNvCxnSpPr>
            <p:nvPr/>
          </p:nvCxnSpPr>
          <p:spPr bwMode="auto">
            <a:xfrm>
              <a:off x="12043592" y="2275767"/>
              <a:ext cx="684963" cy="869368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4" name="Straight Arrow Connector 266"/>
            <p:cNvCxnSpPr>
              <a:cxnSpLocks noChangeShapeType="1"/>
              <a:stCxn id="226" idx="6"/>
              <a:endCxn id="271" idx="2"/>
            </p:cNvCxnSpPr>
            <p:nvPr/>
          </p:nvCxnSpPr>
          <p:spPr bwMode="auto">
            <a:xfrm flipV="1">
              <a:off x="10855401" y="1633102"/>
              <a:ext cx="698939" cy="24304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5" name="Straight Arrow Connector 267"/>
            <p:cNvCxnSpPr>
              <a:cxnSpLocks noChangeShapeType="1"/>
              <a:stCxn id="214" idx="6"/>
              <a:endCxn id="271" idx="2"/>
            </p:cNvCxnSpPr>
            <p:nvPr/>
          </p:nvCxnSpPr>
          <p:spPr bwMode="auto">
            <a:xfrm flipV="1">
              <a:off x="10855401" y="1633102"/>
              <a:ext cx="698939" cy="87403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6" name="Straight Arrow Connector 268"/>
            <p:cNvCxnSpPr>
              <a:cxnSpLocks noChangeShapeType="1"/>
              <a:stCxn id="213" idx="6"/>
              <a:endCxn id="271" idx="2"/>
            </p:cNvCxnSpPr>
            <p:nvPr/>
          </p:nvCxnSpPr>
          <p:spPr bwMode="auto">
            <a:xfrm flipV="1">
              <a:off x="10855401" y="1633105"/>
              <a:ext cx="698939" cy="151203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47" name="Straight Arrow Connector 269"/>
            <p:cNvCxnSpPr>
              <a:cxnSpLocks noChangeShapeType="1"/>
              <a:stCxn id="212" idx="6"/>
              <a:endCxn id="271" idx="2"/>
            </p:cNvCxnSpPr>
            <p:nvPr/>
          </p:nvCxnSpPr>
          <p:spPr bwMode="auto">
            <a:xfrm flipV="1">
              <a:off x="10855401" y="1633102"/>
              <a:ext cx="698939" cy="215002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1" name="Oval 270"/>
            <p:cNvSpPr/>
            <p:nvPr/>
          </p:nvSpPr>
          <p:spPr>
            <a:xfrm>
              <a:off x="11553852" y="1388059"/>
              <a:ext cx="489246" cy="489958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649" name="Straight Arrow Connector 271"/>
            <p:cNvCxnSpPr>
              <a:cxnSpLocks noChangeShapeType="1"/>
              <a:stCxn id="227" idx="6"/>
              <a:endCxn id="271" idx="2"/>
            </p:cNvCxnSpPr>
            <p:nvPr/>
          </p:nvCxnSpPr>
          <p:spPr bwMode="auto">
            <a:xfrm>
              <a:off x="10855401" y="1238148"/>
              <a:ext cx="698939" cy="39495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0" name="Straight Arrow Connector 272"/>
            <p:cNvCxnSpPr>
              <a:cxnSpLocks noChangeShapeType="1"/>
              <a:stCxn id="228" idx="6"/>
              <a:endCxn id="271" idx="2"/>
            </p:cNvCxnSpPr>
            <p:nvPr/>
          </p:nvCxnSpPr>
          <p:spPr bwMode="auto">
            <a:xfrm>
              <a:off x="10855401" y="600151"/>
              <a:ext cx="698939" cy="103295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1" name="Straight Arrow Connector 273"/>
            <p:cNvCxnSpPr>
              <a:cxnSpLocks noChangeShapeType="1"/>
              <a:stCxn id="211" idx="6"/>
              <a:endCxn id="271" idx="2"/>
            </p:cNvCxnSpPr>
            <p:nvPr/>
          </p:nvCxnSpPr>
          <p:spPr bwMode="auto">
            <a:xfrm flipV="1">
              <a:off x="10855401" y="1633105"/>
              <a:ext cx="698939" cy="2788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2" name="Straight Arrow Connector 274"/>
            <p:cNvCxnSpPr>
              <a:cxnSpLocks noChangeShapeType="1"/>
              <a:stCxn id="271" idx="6"/>
              <a:endCxn id="239" idx="2"/>
            </p:cNvCxnSpPr>
            <p:nvPr/>
          </p:nvCxnSpPr>
          <p:spPr bwMode="auto">
            <a:xfrm>
              <a:off x="12043592" y="1633102"/>
              <a:ext cx="684963" cy="215002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3" name="Straight Arrow Connector 275"/>
            <p:cNvCxnSpPr>
              <a:cxnSpLocks noChangeShapeType="1"/>
              <a:stCxn id="271" idx="6"/>
              <a:endCxn id="240" idx="2"/>
            </p:cNvCxnSpPr>
            <p:nvPr/>
          </p:nvCxnSpPr>
          <p:spPr bwMode="auto">
            <a:xfrm>
              <a:off x="12043592" y="1633105"/>
              <a:ext cx="684963" cy="151203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4" name="Straight Arrow Connector 276"/>
            <p:cNvCxnSpPr>
              <a:cxnSpLocks noChangeShapeType="1"/>
              <a:stCxn id="271" idx="6"/>
              <a:endCxn id="247" idx="2"/>
            </p:cNvCxnSpPr>
            <p:nvPr/>
          </p:nvCxnSpPr>
          <p:spPr bwMode="auto">
            <a:xfrm flipV="1">
              <a:off x="12043592" y="600151"/>
              <a:ext cx="684963" cy="103295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5" name="Straight Arrow Connector 277"/>
            <p:cNvCxnSpPr>
              <a:cxnSpLocks noChangeShapeType="1"/>
              <a:stCxn id="271" idx="6"/>
              <a:endCxn id="246" idx="2"/>
            </p:cNvCxnSpPr>
            <p:nvPr/>
          </p:nvCxnSpPr>
          <p:spPr bwMode="auto">
            <a:xfrm flipV="1">
              <a:off x="12043592" y="1238148"/>
              <a:ext cx="684963" cy="39495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6" name="Straight Arrow Connector 278"/>
            <p:cNvCxnSpPr>
              <a:cxnSpLocks noChangeShapeType="1"/>
              <a:stCxn id="271" idx="6"/>
              <a:endCxn id="245" idx="2"/>
            </p:cNvCxnSpPr>
            <p:nvPr/>
          </p:nvCxnSpPr>
          <p:spPr bwMode="auto">
            <a:xfrm>
              <a:off x="12043592" y="1633102"/>
              <a:ext cx="684963" cy="243041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57" name="Straight Arrow Connector 279"/>
            <p:cNvCxnSpPr>
              <a:cxnSpLocks noChangeShapeType="1"/>
              <a:stCxn id="271" idx="6"/>
              <a:endCxn id="241" idx="2"/>
            </p:cNvCxnSpPr>
            <p:nvPr/>
          </p:nvCxnSpPr>
          <p:spPr bwMode="auto">
            <a:xfrm>
              <a:off x="12043592" y="1633102"/>
              <a:ext cx="684963" cy="874035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1" name="Oval 280"/>
            <p:cNvSpPr/>
            <p:nvPr/>
          </p:nvSpPr>
          <p:spPr>
            <a:xfrm>
              <a:off x="11553852" y="3308201"/>
              <a:ext cx="489246" cy="491327"/>
            </a:xfrm>
            <a:prstGeom prst="ellipse">
              <a:avLst/>
            </a:prstGeom>
            <a:noFill/>
            <a:ln w="57150" cap="flat" cmpd="sng" algn="ctr">
              <a:solidFill>
                <a:srgbClr val="F79646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659" name="Straight Arrow Connector 281"/>
            <p:cNvCxnSpPr>
              <a:cxnSpLocks noChangeShapeType="1"/>
              <a:stCxn id="281" idx="6"/>
              <a:endCxn id="246" idx="2"/>
            </p:cNvCxnSpPr>
            <p:nvPr/>
          </p:nvCxnSpPr>
          <p:spPr bwMode="auto">
            <a:xfrm flipV="1">
              <a:off x="12043592" y="1238151"/>
              <a:ext cx="684963" cy="2315952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0" name="Straight Arrow Connector 282"/>
            <p:cNvCxnSpPr>
              <a:cxnSpLocks noChangeShapeType="1"/>
              <a:stCxn id="281" idx="6"/>
              <a:endCxn id="245" idx="2"/>
            </p:cNvCxnSpPr>
            <p:nvPr/>
          </p:nvCxnSpPr>
          <p:spPr bwMode="auto">
            <a:xfrm flipV="1">
              <a:off x="12043592" y="1876147"/>
              <a:ext cx="684963" cy="1677957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1" name="Straight Arrow Connector 283"/>
            <p:cNvCxnSpPr>
              <a:cxnSpLocks noChangeShapeType="1"/>
              <a:stCxn id="281" idx="6"/>
              <a:endCxn id="241" idx="2"/>
            </p:cNvCxnSpPr>
            <p:nvPr/>
          </p:nvCxnSpPr>
          <p:spPr bwMode="auto">
            <a:xfrm flipV="1">
              <a:off x="12043592" y="2507139"/>
              <a:ext cx="684963" cy="104696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2" name="Straight Arrow Connector 284"/>
            <p:cNvCxnSpPr>
              <a:cxnSpLocks noChangeShapeType="1"/>
              <a:stCxn id="281" idx="6"/>
              <a:endCxn id="240" idx="2"/>
            </p:cNvCxnSpPr>
            <p:nvPr/>
          </p:nvCxnSpPr>
          <p:spPr bwMode="auto">
            <a:xfrm flipV="1">
              <a:off x="12043592" y="3145137"/>
              <a:ext cx="684963" cy="408966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3" name="Straight Arrow Connector 285"/>
            <p:cNvCxnSpPr>
              <a:cxnSpLocks noChangeShapeType="1"/>
              <a:stCxn id="281" idx="6"/>
              <a:endCxn id="239" idx="2"/>
            </p:cNvCxnSpPr>
            <p:nvPr/>
          </p:nvCxnSpPr>
          <p:spPr bwMode="auto">
            <a:xfrm>
              <a:off x="12043592" y="3554104"/>
              <a:ext cx="684963" cy="22902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4" name="Straight Arrow Connector 286"/>
            <p:cNvCxnSpPr>
              <a:cxnSpLocks noChangeShapeType="1"/>
              <a:stCxn id="281" idx="6"/>
              <a:endCxn id="247" idx="2"/>
            </p:cNvCxnSpPr>
            <p:nvPr/>
          </p:nvCxnSpPr>
          <p:spPr bwMode="auto">
            <a:xfrm flipV="1">
              <a:off x="12043592" y="600153"/>
              <a:ext cx="684963" cy="2953949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8" name="TextBox 287"/>
            <p:cNvSpPr txBox="1"/>
            <p:nvPr/>
          </p:nvSpPr>
          <p:spPr>
            <a:xfrm>
              <a:off x="11623184" y="3373894"/>
              <a:ext cx="391135" cy="33941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+1</a:t>
              </a:r>
              <a:endPara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cxnSp>
          <p:nvCxnSpPr>
            <p:cNvPr id="24666" name="Straight Arrow Connector 288"/>
            <p:cNvCxnSpPr>
              <a:cxnSpLocks noChangeShapeType="1"/>
            </p:cNvCxnSpPr>
            <p:nvPr/>
          </p:nvCxnSpPr>
          <p:spPr bwMode="auto">
            <a:xfrm>
              <a:off x="13217808" y="3771452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7" name="Straight Arrow Connector 289"/>
            <p:cNvCxnSpPr>
              <a:cxnSpLocks noChangeShapeType="1"/>
            </p:cNvCxnSpPr>
            <p:nvPr/>
          </p:nvCxnSpPr>
          <p:spPr bwMode="auto">
            <a:xfrm>
              <a:off x="13217808" y="3135789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8" name="Straight Arrow Connector 290"/>
            <p:cNvCxnSpPr>
              <a:cxnSpLocks noChangeShapeType="1"/>
            </p:cNvCxnSpPr>
            <p:nvPr/>
          </p:nvCxnSpPr>
          <p:spPr bwMode="auto">
            <a:xfrm>
              <a:off x="13217808" y="2500127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69" name="Straight Arrow Connector 291"/>
            <p:cNvCxnSpPr>
              <a:cxnSpLocks noChangeShapeType="1"/>
            </p:cNvCxnSpPr>
            <p:nvPr/>
          </p:nvCxnSpPr>
          <p:spPr bwMode="auto">
            <a:xfrm>
              <a:off x="13217808" y="1864465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70" name="Straight Arrow Connector 292"/>
            <p:cNvCxnSpPr>
              <a:cxnSpLocks noChangeShapeType="1"/>
            </p:cNvCxnSpPr>
            <p:nvPr/>
          </p:nvCxnSpPr>
          <p:spPr bwMode="auto">
            <a:xfrm>
              <a:off x="13217808" y="1228803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671" name="Straight Arrow Connector 293"/>
            <p:cNvCxnSpPr>
              <a:cxnSpLocks noChangeShapeType="1"/>
            </p:cNvCxnSpPr>
            <p:nvPr/>
          </p:nvCxnSpPr>
          <p:spPr bwMode="auto">
            <a:xfrm>
              <a:off x="13217808" y="593141"/>
              <a:ext cx="489252" cy="1023"/>
            </a:xfrm>
            <a:prstGeom prst="straightConnector1">
              <a:avLst/>
            </a:prstGeom>
            <a:noFill/>
            <a:ln w="19050" algn="ctr">
              <a:solidFill>
                <a:srgbClr val="FFFF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5" name="TextBox 294"/>
            <p:cNvSpPr txBox="1"/>
            <p:nvPr/>
          </p:nvSpPr>
          <p:spPr>
            <a:xfrm>
              <a:off x="12582055" y="4169049"/>
              <a:ext cx="710324" cy="31751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kern="0" dirty="0">
                  <a:solidFill>
                    <a:sysClr val="window" lastClr="FFFFFF"/>
                  </a:solidFill>
                  <a:latin typeface="Calibri"/>
                  <a:cs typeface="+mn-cs"/>
                </a:rPr>
                <a:t>Layer 3</a:t>
              </a:r>
              <a:endParaRPr lang="en-US" kern="0" baseline="-25000" dirty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grpSp>
          <p:nvGrpSpPr>
            <p:cNvPr id="24673" name="Group 287"/>
            <p:cNvGrpSpPr>
              <a:grpSpLocks/>
            </p:cNvGrpSpPr>
            <p:nvPr/>
          </p:nvGrpSpPr>
          <p:grpSpPr bwMode="auto">
            <a:xfrm>
              <a:off x="12883794" y="463095"/>
              <a:ext cx="142583" cy="57210"/>
              <a:chOff x="5105400" y="1752600"/>
              <a:chExt cx="381000" cy="152400"/>
            </a:xfrm>
          </p:grpSpPr>
          <p:sp>
            <p:nvSpPr>
              <p:cNvPr id="297" name="Isosceles Triangle 296"/>
              <p:cNvSpPr/>
              <p:nvPr/>
            </p:nvSpPr>
            <p:spPr>
              <a:xfrm>
                <a:off x="5106582" y="1752047"/>
                <a:ext cx="381011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298" name="Isosceles Triangle 297"/>
              <p:cNvSpPr/>
              <p:nvPr/>
            </p:nvSpPr>
            <p:spPr>
              <a:xfrm>
                <a:off x="5106582" y="1814023"/>
                <a:ext cx="381011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24674" name="Group 288"/>
            <p:cNvGrpSpPr>
              <a:grpSpLocks/>
            </p:cNvGrpSpPr>
            <p:nvPr/>
          </p:nvGrpSpPr>
          <p:grpSpPr bwMode="auto">
            <a:xfrm>
              <a:off x="12891715" y="1741041"/>
              <a:ext cx="142583" cy="57210"/>
              <a:chOff x="5105400" y="1752600"/>
              <a:chExt cx="381000" cy="152400"/>
            </a:xfrm>
          </p:grpSpPr>
          <p:sp>
            <p:nvSpPr>
              <p:cNvPr id="300" name="Isosceles Triangle 299"/>
              <p:cNvSpPr/>
              <p:nvPr/>
            </p:nvSpPr>
            <p:spPr>
              <a:xfrm>
                <a:off x="5106391" y="1752910"/>
                <a:ext cx="381011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01" name="Isosceles Triangle 300"/>
              <p:cNvSpPr/>
              <p:nvPr/>
            </p:nvSpPr>
            <p:spPr>
              <a:xfrm>
                <a:off x="5106391" y="1814886"/>
                <a:ext cx="381011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24675" name="Group 303"/>
            <p:cNvGrpSpPr>
              <a:grpSpLocks/>
            </p:cNvGrpSpPr>
            <p:nvPr/>
          </p:nvGrpSpPr>
          <p:grpSpPr bwMode="auto">
            <a:xfrm>
              <a:off x="12887754" y="3005744"/>
              <a:ext cx="142583" cy="57210"/>
              <a:chOff x="5105400" y="1752600"/>
              <a:chExt cx="381000" cy="152400"/>
            </a:xfrm>
          </p:grpSpPr>
          <p:sp>
            <p:nvSpPr>
              <p:cNvPr id="303" name="Isosceles Triangle 302"/>
              <p:cNvSpPr/>
              <p:nvPr/>
            </p:nvSpPr>
            <p:spPr>
              <a:xfrm>
                <a:off x="5106488" y="1752593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04" name="Isosceles Triangle 303"/>
              <p:cNvSpPr/>
              <p:nvPr/>
            </p:nvSpPr>
            <p:spPr>
              <a:xfrm>
                <a:off x="5106488" y="1814570"/>
                <a:ext cx="381013" cy="91145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24676" name="Group 315"/>
            <p:cNvGrpSpPr>
              <a:grpSpLocks/>
            </p:cNvGrpSpPr>
            <p:nvPr/>
          </p:nvGrpSpPr>
          <p:grpSpPr bwMode="auto">
            <a:xfrm>
              <a:off x="12887754" y="3648027"/>
              <a:ext cx="142583" cy="57210"/>
              <a:chOff x="5105400" y="1752600"/>
              <a:chExt cx="381000" cy="152400"/>
            </a:xfrm>
          </p:grpSpPr>
          <p:sp>
            <p:nvSpPr>
              <p:cNvPr id="306" name="Isosceles Triangle 305"/>
              <p:cNvSpPr/>
              <p:nvPr/>
            </p:nvSpPr>
            <p:spPr>
              <a:xfrm>
                <a:off x="5106488" y="1751498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07" name="Isosceles Triangle 306"/>
              <p:cNvSpPr/>
              <p:nvPr/>
            </p:nvSpPr>
            <p:spPr>
              <a:xfrm>
                <a:off x="5106488" y="1813476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24677" name="Group 318"/>
            <p:cNvGrpSpPr>
              <a:grpSpLocks/>
            </p:cNvGrpSpPr>
            <p:nvPr/>
          </p:nvGrpSpPr>
          <p:grpSpPr bwMode="auto">
            <a:xfrm>
              <a:off x="12900957" y="2370082"/>
              <a:ext cx="142583" cy="57210"/>
              <a:chOff x="5105400" y="1752600"/>
              <a:chExt cx="381000" cy="152400"/>
            </a:xfrm>
          </p:grpSpPr>
          <p:sp>
            <p:nvSpPr>
              <p:cNvPr id="309" name="Isosceles Triangle 308"/>
              <p:cNvSpPr/>
              <p:nvPr/>
            </p:nvSpPr>
            <p:spPr>
              <a:xfrm>
                <a:off x="5106162" y="1754279"/>
                <a:ext cx="381013" cy="149474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10" name="Isosceles Triangle 309"/>
              <p:cNvSpPr/>
              <p:nvPr/>
            </p:nvSpPr>
            <p:spPr>
              <a:xfrm>
                <a:off x="5106162" y="1812611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  <p:grpSp>
          <p:nvGrpSpPr>
            <p:cNvPr id="24678" name="Group 321"/>
            <p:cNvGrpSpPr>
              <a:grpSpLocks/>
            </p:cNvGrpSpPr>
            <p:nvPr/>
          </p:nvGrpSpPr>
          <p:grpSpPr bwMode="auto">
            <a:xfrm>
              <a:off x="12885114" y="1096374"/>
              <a:ext cx="142583" cy="57210"/>
              <a:chOff x="5105400" y="1752600"/>
              <a:chExt cx="381000" cy="152400"/>
            </a:xfrm>
          </p:grpSpPr>
          <p:sp>
            <p:nvSpPr>
              <p:cNvPr id="312" name="Isosceles Triangle 311"/>
              <p:cNvSpPr/>
              <p:nvPr/>
            </p:nvSpPr>
            <p:spPr>
              <a:xfrm>
                <a:off x="5106549" y="1753064"/>
                <a:ext cx="381013" cy="153121"/>
              </a:xfrm>
              <a:prstGeom prst="triangle">
                <a:avLst/>
              </a:prstGeom>
              <a:solidFill>
                <a:sysClr val="windowText" lastClr="0000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313" name="Isosceles Triangle 312"/>
              <p:cNvSpPr/>
              <p:nvPr/>
            </p:nvSpPr>
            <p:spPr>
              <a:xfrm>
                <a:off x="5106549" y="1815043"/>
                <a:ext cx="381013" cy="91142"/>
              </a:xfrm>
              <a:prstGeom prst="triangl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cs typeface="+mn-cs"/>
                </a:endParaRPr>
              </a:p>
            </p:txBody>
          </p:sp>
        </p:grpSp>
      </p:grpSp>
      <p:sp>
        <p:nvSpPr>
          <p:cNvPr id="24580" name="TextBox 314"/>
          <p:cNvSpPr txBox="1">
            <a:spLocks noChangeArrowheads="1"/>
          </p:cNvSpPr>
          <p:nvPr/>
        </p:nvSpPr>
        <p:spPr bwMode="auto">
          <a:xfrm>
            <a:off x="5724525" y="817563"/>
            <a:ext cx="3189288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Autoencoder.</a:t>
            </a: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Network is trained to output the input (learn identify function). </a:t>
            </a: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Trivial solution unless:</a:t>
            </a:r>
          </a:p>
          <a:p>
            <a:pPr eaLnBrk="1" hangingPunct="1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 Constrain number of units in Layer 2 (learn compressed representation), or</a:t>
            </a:r>
          </a:p>
          <a:p>
            <a:pPr eaLnBrk="1" hangingPunct="1">
              <a:buFontTx/>
              <a:buChar char="-"/>
            </a:pPr>
            <a:r>
              <a:rPr lang="en-US" sz="2400">
                <a:solidFill>
                  <a:schemeClr val="bg1"/>
                </a:solidFill>
              </a:rPr>
              <a:t> Constrain Layer 2 to be </a:t>
            </a:r>
            <a:r>
              <a:rPr lang="en-US" sz="2400" b="1">
                <a:solidFill>
                  <a:schemeClr val="bg1"/>
                </a:solidFill>
              </a:rPr>
              <a:t>sparse</a:t>
            </a:r>
            <a:r>
              <a:rPr lang="en-US" sz="240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4581" name="Picture 3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2930525"/>
            <a:ext cx="9985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Connector 319"/>
          <p:cNvCxnSpPr>
            <a:cxnSpLocks noChangeShapeType="1"/>
          </p:cNvCxnSpPr>
          <p:nvPr/>
        </p:nvCxnSpPr>
        <p:spPr bwMode="auto">
          <a:xfrm rot="5400000">
            <a:off x="2939256" y="3755232"/>
            <a:ext cx="5262563" cy="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583" name="Picture 321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2968625"/>
            <a:ext cx="1592263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111"/>
          <p:cNvSpPr>
            <a:spLocks noChangeArrowheads="1"/>
          </p:cNvSpPr>
          <p:nvPr/>
        </p:nvSpPr>
        <p:spPr bwMode="auto">
          <a:xfrm>
            <a:off x="5762625" y="5618163"/>
            <a:ext cx="3071813" cy="844550"/>
          </a:xfrm>
          <a:prstGeom prst="rect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8663" y="2238375"/>
            <a:ext cx="39528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06600" y="3022600"/>
            <a:ext cx="393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06600" y="3736975"/>
            <a:ext cx="3937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20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75335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631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2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637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38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82588" y="6067425"/>
            <a:ext cx="8636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1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701800" y="5429250"/>
            <a:ext cx="862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2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664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4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1" name="Straight Arrow Connector 234"/>
          <p:cNvCxnSpPr>
            <a:cxnSpLocks noChangeShapeType="1"/>
            <a:stCxn id="223" idx="6"/>
            <a:endCxn id="247" idx="2"/>
          </p:cNvCxnSpPr>
          <p:nvPr/>
        </p:nvCxnSpPr>
        <p:spPr bwMode="auto">
          <a:xfrm flipV="1">
            <a:off x="2476500" y="1293813"/>
            <a:ext cx="831850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2" name="Straight Arrow Connector 235"/>
          <p:cNvCxnSpPr>
            <a:cxnSpLocks noChangeShapeType="1"/>
            <a:stCxn id="223" idx="6"/>
            <a:endCxn id="246" idx="2"/>
          </p:cNvCxnSpPr>
          <p:nvPr/>
        </p:nvCxnSpPr>
        <p:spPr bwMode="auto">
          <a:xfrm flipV="1">
            <a:off x="2476500" y="2033588"/>
            <a:ext cx="831850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3" name="Straight Arrow Connector 236"/>
          <p:cNvCxnSpPr>
            <a:cxnSpLocks noChangeShapeType="1"/>
            <a:stCxn id="223" idx="6"/>
            <a:endCxn id="245" idx="2"/>
          </p:cNvCxnSpPr>
          <p:nvPr/>
        </p:nvCxnSpPr>
        <p:spPr bwMode="auto">
          <a:xfrm flipV="1">
            <a:off x="2476500" y="2773363"/>
            <a:ext cx="831850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54" name="Straight Arrow Connector 237"/>
          <p:cNvCxnSpPr>
            <a:cxnSpLocks noChangeShapeType="1"/>
            <a:stCxn id="223" idx="6"/>
            <a:endCxn id="241" idx="2"/>
          </p:cNvCxnSpPr>
          <p:nvPr/>
        </p:nvCxnSpPr>
        <p:spPr bwMode="auto">
          <a:xfrm flipV="1">
            <a:off x="2476500" y="3506788"/>
            <a:ext cx="831850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9" name="Oval 238"/>
          <p:cNvSpPr/>
          <p:nvPr/>
        </p:nvSpPr>
        <p:spPr>
          <a:xfrm>
            <a:off x="3308350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0" name="Oval 239"/>
          <p:cNvSpPr/>
          <p:nvPr/>
        </p:nvSpPr>
        <p:spPr>
          <a:xfrm>
            <a:off x="3308350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1" name="Oval 240"/>
          <p:cNvSpPr/>
          <p:nvPr/>
        </p:nvSpPr>
        <p:spPr>
          <a:xfrm>
            <a:off x="3308350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3417888" y="3265488"/>
            <a:ext cx="414337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3411538" y="4005263"/>
            <a:ext cx="415925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3417888" y="4746625"/>
            <a:ext cx="414337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45" name="Oval 244"/>
          <p:cNvSpPr/>
          <p:nvPr/>
        </p:nvSpPr>
        <p:spPr>
          <a:xfrm>
            <a:off x="3308350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6" name="Oval 245"/>
          <p:cNvSpPr/>
          <p:nvPr/>
        </p:nvSpPr>
        <p:spPr>
          <a:xfrm>
            <a:off x="3308350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7" name="Oval 246"/>
          <p:cNvSpPr/>
          <p:nvPr/>
        </p:nvSpPr>
        <p:spPr>
          <a:xfrm>
            <a:off x="3308350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3411538" y="1054100"/>
            <a:ext cx="415925" cy="39211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3417888" y="1793875"/>
            <a:ext cx="414337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50" name="TextBox 249"/>
          <p:cNvSpPr txBox="1"/>
          <p:nvPr/>
        </p:nvSpPr>
        <p:spPr>
          <a:xfrm>
            <a:off x="3417888" y="2533650"/>
            <a:ext cx="414337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6667" name="Straight Arrow Connector 250"/>
          <p:cNvCxnSpPr>
            <a:cxnSpLocks noChangeShapeType="1"/>
            <a:stCxn id="223" idx="6"/>
            <a:endCxn id="240" idx="2"/>
          </p:cNvCxnSpPr>
          <p:nvPr/>
        </p:nvCxnSpPr>
        <p:spPr bwMode="auto">
          <a:xfrm>
            <a:off x="2476500" y="3967163"/>
            <a:ext cx="831850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8" name="Straight Arrow Connector 251"/>
          <p:cNvCxnSpPr>
            <a:cxnSpLocks noChangeShapeType="1"/>
            <a:stCxn id="223" idx="6"/>
            <a:endCxn id="239" idx="2"/>
          </p:cNvCxnSpPr>
          <p:nvPr/>
        </p:nvCxnSpPr>
        <p:spPr bwMode="auto">
          <a:xfrm>
            <a:off x="2476500" y="3967163"/>
            <a:ext cx="831850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69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0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1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2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674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5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6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7" name="Straight Arrow Connector 260"/>
          <p:cNvCxnSpPr>
            <a:cxnSpLocks noChangeShapeType="1"/>
            <a:stCxn id="257" idx="6"/>
            <a:endCxn id="239" idx="2"/>
          </p:cNvCxnSpPr>
          <p:nvPr/>
        </p:nvCxnSpPr>
        <p:spPr bwMode="auto">
          <a:xfrm>
            <a:off x="2476500" y="3236913"/>
            <a:ext cx="831850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8" name="Straight Arrow Connector 261"/>
          <p:cNvCxnSpPr>
            <a:cxnSpLocks noChangeShapeType="1"/>
            <a:stCxn id="257" idx="6"/>
            <a:endCxn id="247" idx="2"/>
          </p:cNvCxnSpPr>
          <p:nvPr/>
        </p:nvCxnSpPr>
        <p:spPr bwMode="auto">
          <a:xfrm flipV="1">
            <a:off x="2476500" y="1293813"/>
            <a:ext cx="831850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79" name="Straight Arrow Connector 262"/>
          <p:cNvCxnSpPr>
            <a:cxnSpLocks noChangeShapeType="1"/>
            <a:stCxn id="257" idx="6"/>
            <a:endCxn id="246" idx="2"/>
          </p:cNvCxnSpPr>
          <p:nvPr/>
        </p:nvCxnSpPr>
        <p:spPr bwMode="auto">
          <a:xfrm flipV="1">
            <a:off x="2476500" y="2033588"/>
            <a:ext cx="831850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0" name="Straight Arrow Connector 263"/>
          <p:cNvCxnSpPr>
            <a:cxnSpLocks noChangeShapeType="1"/>
            <a:stCxn id="257" idx="6"/>
            <a:endCxn id="245" idx="2"/>
          </p:cNvCxnSpPr>
          <p:nvPr/>
        </p:nvCxnSpPr>
        <p:spPr bwMode="auto">
          <a:xfrm flipV="1">
            <a:off x="2476500" y="2773363"/>
            <a:ext cx="831850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1" name="Straight Arrow Connector 264"/>
          <p:cNvCxnSpPr>
            <a:cxnSpLocks noChangeShapeType="1"/>
            <a:stCxn id="257" idx="6"/>
            <a:endCxn id="241" idx="2"/>
          </p:cNvCxnSpPr>
          <p:nvPr/>
        </p:nvCxnSpPr>
        <p:spPr bwMode="auto">
          <a:xfrm>
            <a:off x="2476500" y="3236913"/>
            <a:ext cx="831850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2" name="Straight Arrow Connector 265"/>
          <p:cNvCxnSpPr>
            <a:cxnSpLocks noChangeShapeType="1"/>
            <a:stCxn id="257" idx="6"/>
            <a:endCxn id="240" idx="2"/>
          </p:cNvCxnSpPr>
          <p:nvPr/>
        </p:nvCxnSpPr>
        <p:spPr bwMode="auto">
          <a:xfrm>
            <a:off x="2476500" y="3236913"/>
            <a:ext cx="831850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68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8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1" name="Straight Arrow Connector 274"/>
          <p:cNvCxnSpPr>
            <a:cxnSpLocks noChangeShapeType="1"/>
            <a:stCxn id="271" idx="6"/>
            <a:endCxn id="239" idx="2"/>
          </p:cNvCxnSpPr>
          <p:nvPr/>
        </p:nvCxnSpPr>
        <p:spPr bwMode="auto">
          <a:xfrm>
            <a:off x="2476500" y="2492375"/>
            <a:ext cx="831850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2" name="Straight Arrow Connector 275"/>
          <p:cNvCxnSpPr>
            <a:cxnSpLocks noChangeShapeType="1"/>
            <a:stCxn id="271" idx="6"/>
            <a:endCxn id="240" idx="2"/>
          </p:cNvCxnSpPr>
          <p:nvPr/>
        </p:nvCxnSpPr>
        <p:spPr bwMode="auto">
          <a:xfrm>
            <a:off x="2476500" y="2492375"/>
            <a:ext cx="831850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3" name="Straight Arrow Connector 276"/>
          <p:cNvCxnSpPr>
            <a:cxnSpLocks noChangeShapeType="1"/>
            <a:stCxn id="271" idx="6"/>
            <a:endCxn id="247" idx="2"/>
          </p:cNvCxnSpPr>
          <p:nvPr/>
        </p:nvCxnSpPr>
        <p:spPr bwMode="auto">
          <a:xfrm flipV="1">
            <a:off x="2476500" y="1293813"/>
            <a:ext cx="831850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4" name="Straight Arrow Connector 277"/>
          <p:cNvCxnSpPr>
            <a:cxnSpLocks noChangeShapeType="1"/>
            <a:stCxn id="271" idx="6"/>
            <a:endCxn id="246" idx="2"/>
          </p:cNvCxnSpPr>
          <p:nvPr/>
        </p:nvCxnSpPr>
        <p:spPr bwMode="auto">
          <a:xfrm flipV="1">
            <a:off x="2476500" y="2033588"/>
            <a:ext cx="831850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5" name="Straight Arrow Connector 278"/>
          <p:cNvCxnSpPr>
            <a:cxnSpLocks noChangeShapeType="1"/>
            <a:stCxn id="271" idx="6"/>
            <a:endCxn id="245" idx="2"/>
          </p:cNvCxnSpPr>
          <p:nvPr/>
        </p:nvCxnSpPr>
        <p:spPr bwMode="auto">
          <a:xfrm>
            <a:off x="2476500" y="2492375"/>
            <a:ext cx="831850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6" name="Straight Arrow Connector 279"/>
          <p:cNvCxnSpPr>
            <a:cxnSpLocks noChangeShapeType="1"/>
            <a:stCxn id="271" idx="6"/>
            <a:endCxn id="241" idx="2"/>
          </p:cNvCxnSpPr>
          <p:nvPr/>
        </p:nvCxnSpPr>
        <p:spPr bwMode="auto">
          <a:xfrm>
            <a:off x="2476500" y="2492375"/>
            <a:ext cx="831850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698" name="Straight Arrow Connector 281"/>
          <p:cNvCxnSpPr>
            <a:cxnSpLocks noChangeShapeType="1"/>
            <a:stCxn id="281" idx="6"/>
            <a:endCxn id="246" idx="2"/>
          </p:cNvCxnSpPr>
          <p:nvPr/>
        </p:nvCxnSpPr>
        <p:spPr bwMode="auto">
          <a:xfrm flipV="1">
            <a:off x="2476500" y="2033588"/>
            <a:ext cx="831850" cy="26860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699" name="Straight Arrow Connector 282"/>
          <p:cNvCxnSpPr>
            <a:cxnSpLocks noChangeShapeType="1"/>
            <a:stCxn id="281" idx="6"/>
            <a:endCxn id="245" idx="2"/>
          </p:cNvCxnSpPr>
          <p:nvPr/>
        </p:nvCxnSpPr>
        <p:spPr bwMode="auto">
          <a:xfrm flipV="1">
            <a:off x="2476500" y="2773363"/>
            <a:ext cx="831850" cy="19462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0" name="Straight Arrow Connector 283"/>
          <p:cNvCxnSpPr>
            <a:cxnSpLocks noChangeShapeType="1"/>
            <a:stCxn id="281" idx="6"/>
            <a:endCxn id="241" idx="2"/>
          </p:cNvCxnSpPr>
          <p:nvPr/>
        </p:nvCxnSpPr>
        <p:spPr bwMode="auto">
          <a:xfrm flipV="1">
            <a:off x="2476500" y="3506788"/>
            <a:ext cx="831850" cy="1212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1" name="Straight Arrow Connector 284"/>
          <p:cNvCxnSpPr>
            <a:cxnSpLocks noChangeShapeType="1"/>
            <a:stCxn id="281" idx="6"/>
            <a:endCxn id="240" idx="2"/>
          </p:cNvCxnSpPr>
          <p:nvPr/>
        </p:nvCxnSpPr>
        <p:spPr bwMode="auto">
          <a:xfrm flipV="1">
            <a:off x="2476500" y="4246563"/>
            <a:ext cx="831850" cy="4730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2" name="Straight Arrow Connector 285"/>
          <p:cNvCxnSpPr>
            <a:cxnSpLocks noChangeShapeType="1"/>
            <a:stCxn id="281" idx="6"/>
            <a:endCxn id="239" idx="2"/>
          </p:cNvCxnSpPr>
          <p:nvPr/>
        </p:nvCxnSpPr>
        <p:spPr bwMode="auto">
          <a:xfrm>
            <a:off x="2476500" y="4719638"/>
            <a:ext cx="831850" cy="2667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3" name="Straight Arrow Connector 286"/>
          <p:cNvCxnSpPr>
            <a:cxnSpLocks noChangeShapeType="1"/>
            <a:stCxn id="281" idx="6"/>
            <a:endCxn id="247" idx="2"/>
          </p:cNvCxnSpPr>
          <p:nvPr/>
        </p:nvCxnSpPr>
        <p:spPr bwMode="auto">
          <a:xfrm flipV="1">
            <a:off x="2476500" y="1293813"/>
            <a:ext cx="831850" cy="34258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6705" name="Straight Arrow Connector 288"/>
          <p:cNvCxnSpPr>
            <a:cxnSpLocks noChangeShapeType="1"/>
          </p:cNvCxnSpPr>
          <p:nvPr/>
        </p:nvCxnSpPr>
        <p:spPr bwMode="auto">
          <a:xfrm>
            <a:off x="3902075" y="4972050"/>
            <a:ext cx="593725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6" name="Straight Arrow Connector 289"/>
          <p:cNvCxnSpPr>
            <a:cxnSpLocks noChangeShapeType="1"/>
          </p:cNvCxnSpPr>
          <p:nvPr/>
        </p:nvCxnSpPr>
        <p:spPr bwMode="auto">
          <a:xfrm>
            <a:off x="3902075" y="4235450"/>
            <a:ext cx="593725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7" name="Straight Arrow Connector 290"/>
          <p:cNvCxnSpPr>
            <a:cxnSpLocks noChangeShapeType="1"/>
          </p:cNvCxnSpPr>
          <p:nvPr/>
        </p:nvCxnSpPr>
        <p:spPr bwMode="auto">
          <a:xfrm>
            <a:off x="3902075" y="3497263"/>
            <a:ext cx="593725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8" name="Straight Arrow Connector 291"/>
          <p:cNvCxnSpPr>
            <a:cxnSpLocks noChangeShapeType="1"/>
          </p:cNvCxnSpPr>
          <p:nvPr/>
        </p:nvCxnSpPr>
        <p:spPr bwMode="auto">
          <a:xfrm>
            <a:off x="3902075" y="2760663"/>
            <a:ext cx="593725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09" name="Straight Arrow Connector 292"/>
          <p:cNvCxnSpPr>
            <a:cxnSpLocks noChangeShapeType="1"/>
          </p:cNvCxnSpPr>
          <p:nvPr/>
        </p:nvCxnSpPr>
        <p:spPr bwMode="auto">
          <a:xfrm>
            <a:off x="3902075" y="2024063"/>
            <a:ext cx="593725" cy="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10" name="Straight Arrow Connector 293"/>
          <p:cNvCxnSpPr>
            <a:cxnSpLocks noChangeShapeType="1"/>
          </p:cNvCxnSpPr>
          <p:nvPr/>
        </p:nvCxnSpPr>
        <p:spPr bwMode="auto">
          <a:xfrm>
            <a:off x="3902075" y="1285875"/>
            <a:ext cx="593725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TextBox 294"/>
          <p:cNvSpPr txBox="1"/>
          <p:nvPr/>
        </p:nvSpPr>
        <p:spPr>
          <a:xfrm>
            <a:off x="3130550" y="5434013"/>
            <a:ext cx="862013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3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grpSp>
        <p:nvGrpSpPr>
          <p:cNvPr id="26712" name="Group 287"/>
          <p:cNvGrpSpPr>
            <a:grpSpLocks/>
          </p:cNvGrpSpPr>
          <p:nvPr/>
        </p:nvGrpSpPr>
        <p:grpSpPr bwMode="auto">
          <a:xfrm>
            <a:off x="3495675" y="1135063"/>
            <a:ext cx="173038" cy="66675"/>
            <a:chOff x="5105400" y="1752600"/>
            <a:chExt cx="381000" cy="152400"/>
          </a:xfrm>
        </p:grpSpPr>
        <p:sp>
          <p:nvSpPr>
            <p:cNvPr id="297" name="Isosceles Triangle 296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298" name="Isosceles Triangle 297"/>
            <p:cNvSpPr/>
            <p:nvPr/>
          </p:nvSpPr>
          <p:spPr>
            <a:xfrm>
              <a:off x="5105400" y="1814285"/>
              <a:ext cx="381000" cy="90715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26713" name="Group 288"/>
          <p:cNvGrpSpPr>
            <a:grpSpLocks/>
          </p:cNvGrpSpPr>
          <p:nvPr/>
        </p:nvGrpSpPr>
        <p:grpSpPr bwMode="auto">
          <a:xfrm>
            <a:off x="3506788" y="2617788"/>
            <a:ext cx="171450" cy="66675"/>
            <a:chOff x="5105400" y="1752600"/>
            <a:chExt cx="381000" cy="152400"/>
          </a:xfrm>
        </p:grpSpPr>
        <p:sp>
          <p:nvSpPr>
            <p:cNvPr id="300" name="Isosceles Triangle 299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01" name="Isosceles Triangle 300"/>
            <p:cNvSpPr/>
            <p:nvPr/>
          </p:nvSpPr>
          <p:spPr>
            <a:xfrm>
              <a:off x="5105400" y="1814285"/>
              <a:ext cx="381000" cy="90715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26714" name="Group 303"/>
          <p:cNvGrpSpPr>
            <a:grpSpLocks/>
          </p:cNvGrpSpPr>
          <p:nvPr/>
        </p:nvGrpSpPr>
        <p:grpSpPr bwMode="auto">
          <a:xfrm>
            <a:off x="3500438" y="4084638"/>
            <a:ext cx="173037" cy="66675"/>
            <a:chOff x="5105400" y="1752600"/>
            <a:chExt cx="381000" cy="152400"/>
          </a:xfrm>
        </p:grpSpPr>
        <p:sp>
          <p:nvSpPr>
            <p:cNvPr id="303" name="Isosceles Triangle 302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04" name="Isosceles Triangle 303"/>
            <p:cNvSpPr/>
            <p:nvPr/>
          </p:nvSpPr>
          <p:spPr>
            <a:xfrm>
              <a:off x="5105400" y="1814285"/>
              <a:ext cx="381000" cy="90715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26715" name="Group 315"/>
          <p:cNvGrpSpPr>
            <a:grpSpLocks/>
          </p:cNvGrpSpPr>
          <p:nvPr/>
        </p:nvGrpSpPr>
        <p:grpSpPr bwMode="auto">
          <a:xfrm>
            <a:off x="3500438" y="4829175"/>
            <a:ext cx="173037" cy="66675"/>
            <a:chOff x="5105400" y="1752600"/>
            <a:chExt cx="381000" cy="152400"/>
          </a:xfrm>
        </p:grpSpPr>
        <p:sp>
          <p:nvSpPr>
            <p:cNvPr id="306" name="Isosceles Triangle 305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07" name="Isosceles Triangle 306"/>
            <p:cNvSpPr/>
            <p:nvPr/>
          </p:nvSpPr>
          <p:spPr>
            <a:xfrm>
              <a:off x="5105400" y="1814287"/>
              <a:ext cx="381000" cy="90713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26716" name="Group 318"/>
          <p:cNvGrpSpPr>
            <a:grpSpLocks/>
          </p:cNvGrpSpPr>
          <p:nvPr/>
        </p:nvGrpSpPr>
        <p:grpSpPr bwMode="auto">
          <a:xfrm>
            <a:off x="3517900" y="3346450"/>
            <a:ext cx="173038" cy="66675"/>
            <a:chOff x="5105400" y="1752600"/>
            <a:chExt cx="381000" cy="152400"/>
          </a:xfrm>
        </p:grpSpPr>
        <p:sp>
          <p:nvSpPr>
            <p:cNvPr id="309" name="Isosceles Triangle 308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10" name="Isosceles Triangle 309"/>
            <p:cNvSpPr/>
            <p:nvPr/>
          </p:nvSpPr>
          <p:spPr>
            <a:xfrm>
              <a:off x="5105400" y="1814287"/>
              <a:ext cx="381000" cy="90713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grpSp>
        <p:nvGrpSpPr>
          <p:cNvPr id="26717" name="Group 321"/>
          <p:cNvGrpSpPr>
            <a:grpSpLocks/>
          </p:cNvGrpSpPr>
          <p:nvPr/>
        </p:nvGrpSpPr>
        <p:grpSpPr bwMode="auto">
          <a:xfrm>
            <a:off x="3497263" y="1870075"/>
            <a:ext cx="173037" cy="66675"/>
            <a:chOff x="5105400" y="1752600"/>
            <a:chExt cx="381000" cy="152400"/>
          </a:xfrm>
        </p:grpSpPr>
        <p:sp>
          <p:nvSpPr>
            <p:cNvPr id="312" name="Isosceles Triangle 311"/>
            <p:cNvSpPr/>
            <p:nvPr/>
          </p:nvSpPr>
          <p:spPr>
            <a:xfrm>
              <a:off x="5105400" y="1752600"/>
              <a:ext cx="381000" cy="152400"/>
            </a:xfrm>
            <a:prstGeom prst="triangl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  <p:sp>
          <p:nvSpPr>
            <p:cNvPr id="313" name="Isosceles Triangle 312"/>
            <p:cNvSpPr/>
            <p:nvPr/>
          </p:nvSpPr>
          <p:spPr>
            <a:xfrm>
              <a:off x="5105400" y="1814287"/>
              <a:ext cx="381000" cy="90713"/>
            </a:xfrm>
            <a:prstGeom prst="triangl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cs typeface="+mn-cs"/>
              </a:endParaRPr>
            </a:p>
          </p:txBody>
        </p:sp>
      </p:grpSp>
      <p:pic>
        <p:nvPicPr>
          <p:cNvPr id="26718" name="Picture 31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3" y="2930525"/>
            <a:ext cx="9985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grpSp>
        <p:nvGrpSpPr>
          <p:cNvPr id="8" name="Group 115"/>
          <p:cNvGrpSpPr>
            <a:grpSpLocks/>
          </p:cNvGrpSpPr>
          <p:nvPr/>
        </p:nvGrpSpPr>
        <p:grpSpPr bwMode="auto">
          <a:xfrm>
            <a:off x="2574925" y="971550"/>
            <a:ext cx="1539875" cy="4640263"/>
            <a:chOff x="1380755" y="894270"/>
            <a:chExt cx="5307150" cy="457201"/>
          </a:xfrm>
        </p:grpSpPr>
        <p:cxnSp>
          <p:nvCxnSpPr>
            <p:cNvPr id="26723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724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7730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7655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56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7661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2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82588" y="6067425"/>
            <a:ext cx="8636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1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701800" y="5429250"/>
            <a:ext cx="862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2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7672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3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4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5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6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7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8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7680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1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2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768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8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9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7696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97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98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699" name="Picture 12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2430463"/>
            <a:ext cx="1435100" cy="180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700" name="TextBox 124"/>
          <p:cNvSpPr txBox="1">
            <a:spLocks noChangeArrowheads="1"/>
          </p:cNvSpPr>
          <p:nvPr/>
        </p:nvSpPr>
        <p:spPr bwMode="auto">
          <a:xfrm>
            <a:off x="3563938" y="4581525"/>
            <a:ext cx="4224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New representation for input. </a:t>
            </a:r>
          </a:p>
        </p:txBody>
      </p:sp>
    </p:spTree>
    <p:extLst>
      <p:ext uri="{BB962C8B-B14F-4D97-AF65-F5344CB8AC3E}">
        <p14:creationId xmlns:p14="http://schemas.microsoft.com/office/powerpoint/2010/main" val="369767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8679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0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8685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6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82588" y="6067425"/>
            <a:ext cx="8636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1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701800" y="5429250"/>
            <a:ext cx="862013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" lastClr="FFFFFF"/>
                </a:solidFill>
                <a:latin typeface="Calibri"/>
                <a:cs typeface="+mn-cs"/>
              </a:rPr>
              <a:t>Layer 2</a:t>
            </a:r>
            <a:endParaRPr lang="en-US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8696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8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9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0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1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2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8704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5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6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7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8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9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0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8712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3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4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8720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21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22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41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goal of machine learning</a:t>
            </a:r>
            <a:endParaRPr lang="en-US" dirty="0"/>
          </a:p>
        </p:txBody>
      </p:sp>
      <p:pic>
        <p:nvPicPr>
          <p:cNvPr id="5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836" y="2107107"/>
            <a:ext cx="1662824" cy="1113745"/>
          </a:xfrm>
          <a:prstGeom prst="rect">
            <a:avLst/>
          </a:prstGeom>
          <a:noFill/>
        </p:spPr>
      </p:pic>
      <p:pic>
        <p:nvPicPr>
          <p:cNvPr id="6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3" cstate="print"/>
          <a:srcRect l="47730" t="11764" r="30080" b="61154"/>
          <a:stretch>
            <a:fillRect/>
          </a:stretch>
        </p:blipFill>
        <p:spPr bwMode="auto">
          <a:xfrm>
            <a:off x="2382681" y="3545945"/>
            <a:ext cx="1613010" cy="1198048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4188749" y="26416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 flipH="1">
            <a:off x="4188749" y="41440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821366" y="2100838"/>
            <a:ext cx="2048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Label: “Motorcycle”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Suggest tags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Image search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1366" y="3545945"/>
            <a:ext cx="2224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Speech recognition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Music classification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Speaker identification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88749" y="5762856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pic>
        <p:nvPicPr>
          <p:cNvPr id="12" name="Picture 3" descr="C:\Users\ang\Desktop\ny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26" y="5049232"/>
            <a:ext cx="1832062" cy="14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21366" y="5162691"/>
            <a:ext cx="2064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Web search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Anti-spam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Machine translation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08325" y="5532022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text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80758" y="391321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09159" y="2387483"/>
            <a:ext cx="18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images/video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96" y="1458014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 smtClean="0"/>
              <a:t>input</a:t>
            </a:r>
            <a:endParaRPr lang="en-US" sz="32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5895645" y="1454310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 smtClean="0"/>
              <a:t>output</a:t>
            </a:r>
            <a:endParaRPr lang="en-US" sz="3200" u="sng" dirty="0"/>
          </a:p>
        </p:txBody>
      </p:sp>
      <p:sp>
        <p:nvSpPr>
          <p:cNvPr id="20" name="Rectangle 19"/>
          <p:cNvSpPr/>
          <p:nvPr/>
        </p:nvSpPr>
        <p:spPr>
          <a:xfrm>
            <a:off x="4572000" y="2376725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1999" y="3876392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1999" y="5497934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2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970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970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971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972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3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3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3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973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3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3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974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4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4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2975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5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2" name="Straight Arrow Connector 89"/>
          <p:cNvCxnSpPr>
            <a:cxnSpLocks noChangeShapeType="1"/>
          </p:cNvCxnSpPr>
          <p:nvPr/>
        </p:nvCxnSpPr>
        <p:spPr bwMode="auto">
          <a:xfrm>
            <a:off x="4032250" y="2528888"/>
            <a:ext cx="884238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3" name="Straight Arrow Connector 90"/>
          <p:cNvCxnSpPr>
            <a:cxnSpLocks noChangeShapeType="1"/>
          </p:cNvCxnSpPr>
          <p:nvPr/>
        </p:nvCxnSpPr>
        <p:spPr bwMode="auto">
          <a:xfrm>
            <a:off x="4032250" y="325755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4" name="Straight Arrow Connector 91"/>
          <p:cNvCxnSpPr>
            <a:cxnSpLocks noChangeShapeType="1"/>
          </p:cNvCxnSpPr>
          <p:nvPr/>
        </p:nvCxnSpPr>
        <p:spPr bwMode="auto">
          <a:xfrm>
            <a:off x="4032250" y="398780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Oval 92"/>
          <p:cNvSpPr/>
          <p:nvPr/>
        </p:nvSpPr>
        <p:spPr>
          <a:xfrm>
            <a:off x="4916488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916488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916488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29768" name="Straight Arrow Connector 100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7302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69" name="Straight Arrow Connector 101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145891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0" name="Straight Arrow Connector 102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22129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1" name="Straight Arrow Connector 103"/>
          <p:cNvCxnSpPr>
            <a:cxnSpLocks noChangeShapeType="1"/>
            <a:endCxn id="94" idx="2"/>
          </p:cNvCxnSpPr>
          <p:nvPr/>
        </p:nvCxnSpPr>
        <p:spPr bwMode="auto">
          <a:xfrm>
            <a:off x="4011613" y="2513013"/>
            <a:ext cx="904875" cy="7620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2" name="Straight Arrow Connector 104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712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3" name="Straight Arrow Connector 105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4" name="Straight Arrow Connector 106"/>
          <p:cNvCxnSpPr>
            <a:cxnSpLocks noChangeShapeType="1"/>
            <a:endCxn id="93" idx="2"/>
          </p:cNvCxnSpPr>
          <p:nvPr/>
        </p:nvCxnSpPr>
        <p:spPr bwMode="auto">
          <a:xfrm>
            <a:off x="4011613" y="3259138"/>
            <a:ext cx="904875" cy="74453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5" name="Straight Arrow Connector 107"/>
          <p:cNvCxnSpPr>
            <a:cxnSpLocks noChangeShapeType="1"/>
            <a:endCxn id="93" idx="2"/>
          </p:cNvCxnSpPr>
          <p:nvPr/>
        </p:nvCxnSpPr>
        <p:spPr bwMode="auto">
          <a:xfrm>
            <a:off x="4011613" y="2513013"/>
            <a:ext cx="904875" cy="14906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6" name="Straight Arrow Connector 108"/>
          <p:cNvCxnSpPr>
            <a:cxnSpLocks noChangeShapeType="1"/>
            <a:endCxn id="93" idx="2"/>
          </p:cNvCxnSpPr>
          <p:nvPr/>
        </p:nvCxnSpPr>
        <p:spPr bwMode="auto">
          <a:xfrm flipV="1">
            <a:off x="4011613" y="4003675"/>
            <a:ext cx="904875" cy="738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7" name="Straight Arrow Connector 109"/>
          <p:cNvCxnSpPr>
            <a:cxnSpLocks noChangeShapeType="1"/>
          </p:cNvCxnSpPr>
          <p:nvPr/>
        </p:nvCxnSpPr>
        <p:spPr bwMode="auto">
          <a:xfrm>
            <a:off x="5532438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8" name="Straight Arrow Connector 110"/>
          <p:cNvCxnSpPr>
            <a:cxnSpLocks noChangeShapeType="1"/>
          </p:cNvCxnSpPr>
          <p:nvPr/>
        </p:nvCxnSpPr>
        <p:spPr bwMode="auto">
          <a:xfrm>
            <a:off x="5532438" y="32750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79" name="Straight Arrow Connector 111"/>
          <p:cNvCxnSpPr>
            <a:cxnSpLocks noChangeShapeType="1"/>
          </p:cNvCxnSpPr>
          <p:nvPr/>
        </p:nvCxnSpPr>
        <p:spPr bwMode="auto">
          <a:xfrm>
            <a:off x="5532438" y="40052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780" name="Picture 1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121025"/>
            <a:ext cx="998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0" y="817563"/>
            <a:ext cx="1884363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782" name="Group 128"/>
          <p:cNvGrpSpPr>
            <a:grpSpLocks/>
          </p:cNvGrpSpPr>
          <p:nvPr/>
        </p:nvGrpSpPr>
        <p:grpSpPr bwMode="auto">
          <a:xfrm>
            <a:off x="2805113" y="5473700"/>
            <a:ext cx="6913562" cy="954088"/>
            <a:chOff x="2805369" y="5473005"/>
            <a:chExt cx="6912900" cy="954107"/>
          </a:xfrm>
        </p:grpSpPr>
        <p:sp>
          <p:nvSpPr>
            <p:cNvPr id="29783" name="TextBox 129"/>
            <p:cNvSpPr txBox="1">
              <a:spLocks noChangeArrowheads="1"/>
            </p:cNvSpPr>
            <p:nvPr/>
          </p:nvSpPr>
          <p:spPr bwMode="auto">
            <a:xfrm flipH="1">
              <a:off x="2805369" y="5473005"/>
              <a:ext cx="691290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Train parameters so that                  ,</a:t>
              </a:r>
            </a:p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 subject to b</a:t>
              </a:r>
              <a:r>
                <a:rPr lang="en-US" sz="2800" baseline="-25000">
                  <a:solidFill>
                    <a:schemeClr val="bg1"/>
                  </a:solidFill>
                </a:rPr>
                <a:t>i</a:t>
              </a:r>
              <a:r>
                <a:rPr lang="en-US" sz="2800">
                  <a:solidFill>
                    <a:schemeClr val="bg1"/>
                  </a:solidFill>
                </a:rPr>
                <a:t>’s being sparse. </a:t>
              </a:r>
            </a:p>
          </p:txBody>
        </p:sp>
        <p:pic>
          <p:nvPicPr>
            <p:cNvPr id="29784" name="Picture 130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71" y="5586553"/>
              <a:ext cx="1580198" cy="38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579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0727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28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0733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34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0742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3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4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5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6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7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48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0750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1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2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075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5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0766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7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68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0777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8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79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0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1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2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3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4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5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6" name="Straight Arrow Connector 89"/>
          <p:cNvCxnSpPr>
            <a:cxnSpLocks noChangeShapeType="1"/>
          </p:cNvCxnSpPr>
          <p:nvPr/>
        </p:nvCxnSpPr>
        <p:spPr bwMode="auto">
          <a:xfrm>
            <a:off x="4032250" y="2528888"/>
            <a:ext cx="884238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7" name="Straight Arrow Connector 90"/>
          <p:cNvCxnSpPr>
            <a:cxnSpLocks noChangeShapeType="1"/>
          </p:cNvCxnSpPr>
          <p:nvPr/>
        </p:nvCxnSpPr>
        <p:spPr bwMode="auto">
          <a:xfrm>
            <a:off x="4032250" y="325755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88" name="Straight Arrow Connector 91"/>
          <p:cNvCxnSpPr>
            <a:cxnSpLocks noChangeShapeType="1"/>
          </p:cNvCxnSpPr>
          <p:nvPr/>
        </p:nvCxnSpPr>
        <p:spPr bwMode="auto">
          <a:xfrm>
            <a:off x="4032250" y="398780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Oval 92"/>
          <p:cNvSpPr/>
          <p:nvPr/>
        </p:nvSpPr>
        <p:spPr>
          <a:xfrm>
            <a:off x="4916488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916488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916488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0792" name="Straight Arrow Connector 100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7302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3" name="Straight Arrow Connector 101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145891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4" name="Straight Arrow Connector 102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22129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5" name="Straight Arrow Connector 103"/>
          <p:cNvCxnSpPr>
            <a:cxnSpLocks noChangeShapeType="1"/>
            <a:endCxn id="94" idx="2"/>
          </p:cNvCxnSpPr>
          <p:nvPr/>
        </p:nvCxnSpPr>
        <p:spPr bwMode="auto">
          <a:xfrm>
            <a:off x="4011613" y="2513013"/>
            <a:ext cx="904875" cy="7620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6" name="Straight Arrow Connector 104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712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7" name="Straight Arrow Connector 105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8" name="Straight Arrow Connector 106"/>
          <p:cNvCxnSpPr>
            <a:cxnSpLocks noChangeShapeType="1"/>
            <a:endCxn id="93" idx="2"/>
          </p:cNvCxnSpPr>
          <p:nvPr/>
        </p:nvCxnSpPr>
        <p:spPr bwMode="auto">
          <a:xfrm>
            <a:off x="4011613" y="3259138"/>
            <a:ext cx="904875" cy="74453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99" name="Straight Arrow Connector 107"/>
          <p:cNvCxnSpPr>
            <a:cxnSpLocks noChangeShapeType="1"/>
            <a:endCxn id="93" idx="2"/>
          </p:cNvCxnSpPr>
          <p:nvPr/>
        </p:nvCxnSpPr>
        <p:spPr bwMode="auto">
          <a:xfrm>
            <a:off x="4011613" y="2513013"/>
            <a:ext cx="904875" cy="14906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0" name="Straight Arrow Connector 108"/>
          <p:cNvCxnSpPr>
            <a:cxnSpLocks noChangeShapeType="1"/>
            <a:endCxn id="93" idx="2"/>
          </p:cNvCxnSpPr>
          <p:nvPr/>
        </p:nvCxnSpPr>
        <p:spPr bwMode="auto">
          <a:xfrm flipV="1">
            <a:off x="4011613" y="4003675"/>
            <a:ext cx="904875" cy="738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1" name="Straight Arrow Connector 109"/>
          <p:cNvCxnSpPr>
            <a:cxnSpLocks noChangeShapeType="1"/>
          </p:cNvCxnSpPr>
          <p:nvPr/>
        </p:nvCxnSpPr>
        <p:spPr bwMode="auto">
          <a:xfrm>
            <a:off x="5532438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2" name="Straight Arrow Connector 110"/>
          <p:cNvCxnSpPr>
            <a:cxnSpLocks noChangeShapeType="1"/>
          </p:cNvCxnSpPr>
          <p:nvPr/>
        </p:nvCxnSpPr>
        <p:spPr bwMode="auto">
          <a:xfrm>
            <a:off x="5532438" y="32750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803" name="Straight Arrow Connector 111"/>
          <p:cNvCxnSpPr>
            <a:cxnSpLocks noChangeShapeType="1"/>
          </p:cNvCxnSpPr>
          <p:nvPr/>
        </p:nvCxnSpPr>
        <p:spPr bwMode="auto">
          <a:xfrm>
            <a:off x="5532438" y="40052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0804" name="Picture 1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121025"/>
            <a:ext cx="998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805" name="Group 95"/>
          <p:cNvGrpSpPr>
            <a:grpSpLocks/>
          </p:cNvGrpSpPr>
          <p:nvPr/>
        </p:nvGrpSpPr>
        <p:grpSpPr bwMode="auto">
          <a:xfrm>
            <a:off x="2805113" y="5473700"/>
            <a:ext cx="6913562" cy="954088"/>
            <a:chOff x="2805369" y="5473005"/>
            <a:chExt cx="6912900" cy="954107"/>
          </a:xfrm>
        </p:grpSpPr>
        <p:sp>
          <p:nvSpPr>
            <p:cNvPr id="30806" name="TextBox 96"/>
            <p:cNvSpPr txBox="1">
              <a:spLocks noChangeArrowheads="1"/>
            </p:cNvSpPr>
            <p:nvPr/>
          </p:nvSpPr>
          <p:spPr bwMode="auto">
            <a:xfrm flipH="1">
              <a:off x="2805369" y="5473005"/>
              <a:ext cx="691290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Train parameters so that                  ,</a:t>
              </a:r>
            </a:p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 subject to b</a:t>
              </a:r>
              <a:r>
                <a:rPr lang="en-US" sz="2800" baseline="-25000">
                  <a:solidFill>
                    <a:schemeClr val="bg1"/>
                  </a:solidFill>
                </a:rPr>
                <a:t>i</a:t>
              </a:r>
              <a:r>
                <a:rPr lang="en-US" sz="2800">
                  <a:solidFill>
                    <a:schemeClr val="bg1"/>
                  </a:solidFill>
                </a:rPr>
                <a:t>’s being sparse. </a:t>
              </a:r>
            </a:p>
          </p:txBody>
        </p:sp>
        <p:pic>
          <p:nvPicPr>
            <p:cNvPr id="30807" name="Picture 97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71" y="5586553"/>
              <a:ext cx="1580198" cy="38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1691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1751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2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1757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8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1766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7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8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69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0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1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2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1774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5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6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7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8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79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80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1782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83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84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1790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1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92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1801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2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3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4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5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6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7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8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09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0" name="Straight Arrow Connector 89"/>
          <p:cNvCxnSpPr>
            <a:cxnSpLocks noChangeShapeType="1"/>
          </p:cNvCxnSpPr>
          <p:nvPr/>
        </p:nvCxnSpPr>
        <p:spPr bwMode="auto">
          <a:xfrm>
            <a:off x="4032250" y="2528888"/>
            <a:ext cx="884238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1" name="Straight Arrow Connector 90"/>
          <p:cNvCxnSpPr>
            <a:cxnSpLocks noChangeShapeType="1"/>
          </p:cNvCxnSpPr>
          <p:nvPr/>
        </p:nvCxnSpPr>
        <p:spPr bwMode="auto">
          <a:xfrm>
            <a:off x="4032250" y="325755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2" name="Straight Arrow Connector 91"/>
          <p:cNvCxnSpPr>
            <a:cxnSpLocks noChangeShapeType="1"/>
          </p:cNvCxnSpPr>
          <p:nvPr/>
        </p:nvCxnSpPr>
        <p:spPr bwMode="auto">
          <a:xfrm>
            <a:off x="4032250" y="3987800"/>
            <a:ext cx="884238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3" name="Oval 92"/>
          <p:cNvSpPr/>
          <p:nvPr/>
        </p:nvSpPr>
        <p:spPr>
          <a:xfrm>
            <a:off x="4916488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4916488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4916488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1816" name="Straight Arrow Connector 100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7302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7" name="Straight Arrow Connector 101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145891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8" name="Straight Arrow Connector 102"/>
          <p:cNvCxnSpPr>
            <a:cxnSpLocks noChangeShapeType="1"/>
            <a:endCxn id="95" idx="2"/>
          </p:cNvCxnSpPr>
          <p:nvPr/>
        </p:nvCxnSpPr>
        <p:spPr bwMode="auto">
          <a:xfrm flipV="1">
            <a:off x="4011613" y="2528888"/>
            <a:ext cx="904875" cy="22129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19" name="Straight Arrow Connector 103"/>
          <p:cNvCxnSpPr>
            <a:cxnSpLocks noChangeShapeType="1"/>
            <a:endCxn id="94" idx="2"/>
          </p:cNvCxnSpPr>
          <p:nvPr/>
        </p:nvCxnSpPr>
        <p:spPr bwMode="auto">
          <a:xfrm>
            <a:off x="4011613" y="2513013"/>
            <a:ext cx="904875" cy="7620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0" name="Straight Arrow Connector 104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712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1" name="Straight Arrow Connector 105"/>
          <p:cNvCxnSpPr>
            <a:cxnSpLocks noChangeShapeType="1"/>
            <a:endCxn id="94" idx="2"/>
          </p:cNvCxnSpPr>
          <p:nvPr/>
        </p:nvCxnSpPr>
        <p:spPr bwMode="auto">
          <a:xfrm flipV="1">
            <a:off x="4011613" y="3275013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2" name="Straight Arrow Connector 106"/>
          <p:cNvCxnSpPr>
            <a:cxnSpLocks noChangeShapeType="1"/>
            <a:endCxn id="93" idx="2"/>
          </p:cNvCxnSpPr>
          <p:nvPr/>
        </p:nvCxnSpPr>
        <p:spPr bwMode="auto">
          <a:xfrm>
            <a:off x="4011613" y="3259138"/>
            <a:ext cx="904875" cy="74453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3" name="Straight Arrow Connector 107"/>
          <p:cNvCxnSpPr>
            <a:cxnSpLocks noChangeShapeType="1"/>
            <a:endCxn id="93" idx="2"/>
          </p:cNvCxnSpPr>
          <p:nvPr/>
        </p:nvCxnSpPr>
        <p:spPr bwMode="auto">
          <a:xfrm>
            <a:off x="4011613" y="2513013"/>
            <a:ext cx="904875" cy="14906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4" name="Straight Arrow Connector 108"/>
          <p:cNvCxnSpPr>
            <a:cxnSpLocks noChangeShapeType="1"/>
            <a:endCxn id="93" idx="2"/>
          </p:cNvCxnSpPr>
          <p:nvPr/>
        </p:nvCxnSpPr>
        <p:spPr bwMode="auto">
          <a:xfrm flipV="1">
            <a:off x="4011613" y="4003675"/>
            <a:ext cx="904875" cy="738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5" name="Straight Arrow Connector 109"/>
          <p:cNvCxnSpPr>
            <a:cxnSpLocks noChangeShapeType="1"/>
          </p:cNvCxnSpPr>
          <p:nvPr/>
        </p:nvCxnSpPr>
        <p:spPr bwMode="auto">
          <a:xfrm>
            <a:off x="5532438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6" name="Straight Arrow Connector 110"/>
          <p:cNvCxnSpPr>
            <a:cxnSpLocks noChangeShapeType="1"/>
          </p:cNvCxnSpPr>
          <p:nvPr/>
        </p:nvCxnSpPr>
        <p:spPr bwMode="auto">
          <a:xfrm>
            <a:off x="5532438" y="32750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827" name="Straight Arrow Connector 111"/>
          <p:cNvCxnSpPr>
            <a:cxnSpLocks noChangeShapeType="1"/>
          </p:cNvCxnSpPr>
          <p:nvPr/>
        </p:nvCxnSpPr>
        <p:spPr bwMode="auto">
          <a:xfrm>
            <a:off x="5532438" y="40052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1828" name="Picture 116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121025"/>
            <a:ext cx="998537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829" name="Group 95"/>
          <p:cNvGrpSpPr>
            <a:grpSpLocks/>
          </p:cNvGrpSpPr>
          <p:nvPr/>
        </p:nvGrpSpPr>
        <p:grpSpPr bwMode="auto">
          <a:xfrm>
            <a:off x="2805113" y="5473700"/>
            <a:ext cx="6913562" cy="954088"/>
            <a:chOff x="2805369" y="5473005"/>
            <a:chExt cx="6912900" cy="954107"/>
          </a:xfrm>
        </p:grpSpPr>
        <p:sp>
          <p:nvSpPr>
            <p:cNvPr id="31833" name="TextBox 121"/>
            <p:cNvSpPr txBox="1">
              <a:spLocks noChangeArrowheads="1"/>
            </p:cNvSpPr>
            <p:nvPr/>
          </p:nvSpPr>
          <p:spPr bwMode="auto">
            <a:xfrm flipH="1">
              <a:off x="2805369" y="5473005"/>
              <a:ext cx="691290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Train parameters so that                  ,</a:t>
              </a:r>
            </a:p>
            <a:p>
              <a:pPr eaLnBrk="1" hangingPunct="1"/>
              <a:r>
                <a:rPr lang="en-US" sz="2800">
                  <a:solidFill>
                    <a:schemeClr val="bg1"/>
                  </a:solidFill>
                </a:rPr>
                <a:t> subject to b</a:t>
              </a:r>
              <a:r>
                <a:rPr lang="en-US" sz="2800" baseline="-25000">
                  <a:solidFill>
                    <a:schemeClr val="bg1"/>
                  </a:solidFill>
                </a:rPr>
                <a:t>i</a:t>
              </a:r>
              <a:r>
                <a:rPr lang="en-US" sz="2800">
                  <a:solidFill>
                    <a:schemeClr val="bg1"/>
                  </a:solidFill>
                </a:rPr>
                <a:t>’s being sparse. </a:t>
              </a:r>
            </a:p>
          </p:txBody>
        </p:sp>
        <p:pic>
          <p:nvPicPr>
            <p:cNvPr id="31834" name="Picture 118" descr="addin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71" y="5586553"/>
              <a:ext cx="1580198" cy="382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6"/>
          <p:cNvGrpSpPr>
            <a:grpSpLocks/>
          </p:cNvGrpSpPr>
          <p:nvPr/>
        </p:nvGrpSpPr>
        <p:grpSpPr bwMode="auto">
          <a:xfrm>
            <a:off x="4918075" y="1854200"/>
            <a:ext cx="1423988" cy="2989263"/>
            <a:chOff x="1380755" y="894270"/>
            <a:chExt cx="5307150" cy="457201"/>
          </a:xfrm>
        </p:grpSpPr>
        <p:cxnSp>
          <p:nvCxnSpPr>
            <p:cNvPr id="31831" name="Straight Connector 87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832" name="Straight Connector 88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13873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2775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76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2781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82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2790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1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2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3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4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5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6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2798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799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0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1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2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3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4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2806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7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08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2814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5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16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2825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6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7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8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29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0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1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2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3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4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5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836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2837" name="Picture 97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88" y="2430463"/>
            <a:ext cx="1371600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38" name="TextBox 96"/>
          <p:cNvSpPr txBox="1">
            <a:spLocks noChangeArrowheads="1"/>
          </p:cNvSpPr>
          <p:nvPr/>
        </p:nvSpPr>
        <p:spPr bwMode="auto">
          <a:xfrm>
            <a:off x="4572000" y="4581525"/>
            <a:ext cx="422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New representation for input. </a:t>
            </a:r>
          </a:p>
        </p:txBody>
      </p:sp>
    </p:spTree>
    <p:extLst>
      <p:ext uri="{BB962C8B-B14F-4D97-AF65-F5344CB8AC3E}">
        <p14:creationId xmlns:p14="http://schemas.microsoft.com/office/powerpoint/2010/main" val="60508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3799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0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3805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3814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5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6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7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8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9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0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3822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3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4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5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6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7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28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3830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1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2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3838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39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40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3849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0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1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2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3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4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5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6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7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8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59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60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1220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4823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4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6548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4829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0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5410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9387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3365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4838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9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0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1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2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3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4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4846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7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8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49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0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1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2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4854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5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56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4862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63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64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4873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4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5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6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7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8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79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80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81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82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83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84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006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4893" name="Straight Arrow Connector 80"/>
          <p:cNvCxnSpPr>
            <a:cxnSpLocks noChangeShapeType="1"/>
          </p:cNvCxnSpPr>
          <p:nvPr/>
        </p:nvCxnSpPr>
        <p:spPr bwMode="auto">
          <a:xfrm>
            <a:off x="5568950" y="2528888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94" name="Straight Arrow Connector 82"/>
          <p:cNvCxnSpPr>
            <a:cxnSpLocks noChangeShapeType="1"/>
          </p:cNvCxnSpPr>
          <p:nvPr/>
        </p:nvCxnSpPr>
        <p:spPr bwMode="auto">
          <a:xfrm>
            <a:off x="5568950" y="3257550"/>
            <a:ext cx="882650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95" name="Straight Arrow Connector 84"/>
          <p:cNvCxnSpPr>
            <a:cxnSpLocks noChangeShapeType="1"/>
          </p:cNvCxnSpPr>
          <p:nvPr/>
        </p:nvCxnSpPr>
        <p:spPr bwMode="auto">
          <a:xfrm>
            <a:off x="5568950" y="3987800"/>
            <a:ext cx="882650" cy="15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Oval 85"/>
          <p:cNvSpPr/>
          <p:nvPr/>
        </p:nvSpPr>
        <p:spPr>
          <a:xfrm>
            <a:off x="6451600" y="37195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600" y="298926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88" name="Oval 87"/>
          <p:cNvSpPr/>
          <p:nvPr/>
        </p:nvSpPr>
        <p:spPr>
          <a:xfrm>
            <a:off x="6451600" y="22447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4899" name="Straight Arrow Connector 88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7302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0" name="Straight Arrow Connector 89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145891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1" name="Straight Arrow Connector 90"/>
          <p:cNvCxnSpPr>
            <a:cxnSpLocks noChangeShapeType="1"/>
            <a:endCxn id="88" idx="2"/>
          </p:cNvCxnSpPr>
          <p:nvPr/>
        </p:nvCxnSpPr>
        <p:spPr bwMode="auto">
          <a:xfrm flipV="1">
            <a:off x="5548313" y="2528888"/>
            <a:ext cx="903287" cy="22129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2" name="Straight Arrow Connector 91"/>
          <p:cNvCxnSpPr>
            <a:cxnSpLocks noChangeShapeType="1"/>
            <a:endCxn id="87" idx="2"/>
          </p:cNvCxnSpPr>
          <p:nvPr/>
        </p:nvCxnSpPr>
        <p:spPr bwMode="auto">
          <a:xfrm>
            <a:off x="5548313" y="2513013"/>
            <a:ext cx="903287" cy="7620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3" name="Straight Arrow Connector 92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712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4" name="Straight Arrow Connector 93"/>
          <p:cNvCxnSpPr>
            <a:cxnSpLocks noChangeShapeType="1"/>
            <a:endCxn id="87" idx="2"/>
          </p:cNvCxnSpPr>
          <p:nvPr/>
        </p:nvCxnSpPr>
        <p:spPr bwMode="auto">
          <a:xfrm flipV="1">
            <a:off x="5548313" y="3275013"/>
            <a:ext cx="903287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5" name="Straight Arrow Connector 94"/>
          <p:cNvCxnSpPr>
            <a:cxnSpLocks noChangeShapeType="1"/>
            <a:endCxn id="86" idx="2"/>
          </p:cNvCxnSpPr>
          <p:nvPr/>
        </p:nvCxnSpPr>
        <p:spPr bwMode="auto">
          <a:xfrm>
            <a:off x="5548313" y="3259138"/>
            <a:ext cx="903287" cy="74453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6" name="Straight Arrow Connector 95"/>
          <p:cNvCxnSpPr>
            <a:cxnSpLocks noChangeShapeType="1"/>
            <a:endCxn id="86" idx="2"/>
          </p:cNvCxnSpPr>
          <p:nvPr/>
        </p:nvCxnSpPr>
        <p:spPr bwMode="auto">
          <a:xfrm>
            <a:off x="5548313" y="2513013"/>
            <a:ext cx="903287" cy="14906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7" name="Straight Arrow Connector 96"/>
          <p:cNvCxnSpPr>
            <a:cxnSpLocks noChangeShapeType="1"/>
            <a:endCxn id="86" idx="2"/>
          </p:cNvCxnSpPr>
          <p:nvPr/>
        </p:nvCxnSpPr>
        <p:spPr bwMode="auto">
          <a:xfrm flipV="1">
            <a:off x="5548313" y="4003675"/>
            <a:ext cx="903287" cy="738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8" name="Straight Arrow Connector 97"/>
          <p:cNvCxnSpPr>
            <a:cxnSpLocks noChangeShapeType="1"/>
          </p:cNvCxnSpPr>
          <p:nvPr/>
        </p:nvCxnSpPr>
        <p:spPr bwMode="auto">
          <a:xfrm>
            <a:off x="7067550" y="250666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09" name="Straight Arrow Connector 98"/>
          <p:cNvCxnSpPr>
            <a:cxnSpLocks noChangeShapeType="1"/>
          </p:cNvCxnSpPr>
          <p:nvPr/>
        </p:nvCxnSpPr>
        <p:spPr bwMode="auto">
          <a:xfrm>
            <a:off x="7067550" y="327501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910" name="Straight Arrow Connector 99"/>
          <p:cNvCxnSpPr>
            <a:cxnSpLocks noChangeShapeType="1"/>
          </p:cNvCxnSpPr>
          <p:nvPr/>
        </p:nvCxnSpPr>
        <p:spPr bwMode="auto">
          <a:xfrm>
            <a:off x="7067550" y="4005263"/>
            <a:ext cx="45720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4911" name="Picture 103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513" y="3082925"/>
            <a:ext cx="1546225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0" y="817563"/>
            <a:ext cx="3265488" cy="556895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6300788" y="1892300"/>
            <a:ext cx="1423987" cy="2990850"/>
            <a:chOff x="1380755" y="894270"/>
            <a:chExt cx="5307150" cy="457201"/>
          </a:xfrm>
        </p:grpSpPr>
        <p:cxnSp>
          <p:nvCxnSpPr>
            <p:cNvPr id="34914" name="Straight Connector 116"/>
            <p:cNvCxnSpPr>
              <a:cxnSpLocks noChangeShapeType="1"/>
            </p:cNvCxnSpPr>
            <p:nvPr/>
          </p:nvCxnSpPr>
          <p:spPr bwMode="auto">
            <a:xfrm>
              <a:off x="1380755" y="894270"/>
              <a:ext cx="5303520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15" name="Straight Connector 117"/>
            <p:cNvCxnSpPr>
              <a:cxnSpLocks noChangeShapeType="1"/>
            </p:cNvCxnSpPr>
            <p:nvPr/>
          </p:nvCxnSpPr>
          <p:spPr bwMode="auto">
            <a:xfrm flipV="1">
              <a:off x="1384384" y="894271"/>
              <a:ext cx="5303521" cy="457200"/>
            </a:xfrm>
            <a:prstGeom prst="lin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1223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8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885825" y="215900"/>
            <a:ext cx="7488238" cy="357188"/>
          </a:xfrm>
        </p:spPr>
        <p:txBody>
          <a:bodyPr/>
          <a:lstStyle/>
          <a:p>
            <a:r>
              <a:rPr lang="en-US" smtClean="0"/>
              <a:t>Unsupervised feature learning with a neural network</a:t>
            </a:r>
          </a:p>
        </p:txBody>
      </p:sp>
      <p:sp>
        <p:nvSpPr>
          <p:cNvPr id="211" name="Oval 210"/>
          <p:cNvSpPr/>
          <p:nvPr/>
        </p:nvSpPr>
        <p:spPr>
          <a:xfrm>
            <a:off x="441325" y="54419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2" name="Oval 211"/>
          <p:cNvSpPr/>
          <p:nvPr/>
        </p:nvSpPr>
        <p:spPr>
          <a:xfrm>
            <a:off x="441325" y="4702175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3" name="Oval 212"/>
          <p:cNvSpPr/>
          <p:nvPr/>
        </p:nvSpPr>
        <p:spPr>
          <a:xfrm>
            <a:off x="441325" y="39608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14" name="Oval 213"/>
          <p:cNvSpPr/>
          <p:nvPr/>
        </p:nvSpPr>
        <p:spPr>
          <a:xfrm>
            <a:off x="441325" y="322103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5847" name="Straight Arrow Connector 214"/>
          <p:cNvCxnSpPr>
            <a:cxnSpLocks noChangeShapeType="1"/>
            <a:stCxn id="213" idx="6"/>
            <a:endCxn id="223" idx="2"/>
          </p:cNvCxnSpPr>
          <p:nvPr/>
        </p:nvCxnSpPr>
        <p:spPr bwMode="auto">
          <a:xfrm flipV="1">
            <a:off x="1035050" y="3967163"/>
            <a:ext cx="847725" cy="2794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48" name="Straight Arrow Connector 215"/>
          <p:cNvCxnSpPr>
            <a:cxnSpLocks noChangeShapeType="1"/>
            <a:stCxn id="212" idx="6"/>
            <a:endCxn id="223" idx="2"/>
          </p:cNvCxnSpPr>
          <p:nvPr/>
        </p:nvCxnSpPr>
        <p:spPr bwMode="auto">
          <a:xfrm flipV="1">
            <a:off x="1035050" y="3967163"/>
            <a:ext cx="847725" cy="10191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7" name="TextBox 216"/>
          <p:cNvSpPr txBox="1"/>
          <p:nvPr/>
        </p:nvSpPr>
        <p:spPr>
          <a:xfrm>
            <a:off x="546100" y="3259138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46100" y="4005263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5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546100" y="4746625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6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500063" y="5530850"/>
            <a:ext cx="476250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5853" name="Straight Arrow Connector 220"/>
          <p:cNvCxnSpPr>
            <a:cxnSpLocks noChangeShapeType="1"/>
            <a:stCxn id="211" idx="6"/>
            <a:endCxn id="223" idx="2"/>
          </p:cNvCxnSpPr>
          <p:nvPr/>
        </p:nvCxnSpPr>
        <p:spPr bwMode="auto">
          <a:xfrm flipV="1">
            <a:off x="1035050" y="3967163"/>
            <a:ext cx="847725" cy="17589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Arrow Connector 221"/>
          <p:cNvCxnSpPr>
            <a:cxnSpLocks noChangeShapeType="1"/>
            <a:stCxn id="227" idx="6"/>
            <a:endCxn id="223" idx="2"/>
          </p:cNvCxnSpPr>
          <p:nvPr/>
        </p:nvCxnSpPr>
        <p:spPr bwMode="auto">
          <a:xfrm>
            <a:off x="1035050" y="2033588"/>
            <a:ext cx="847725" cy="19335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3" name="Oval 222"/>
          <p:cNvSpPr/>
          <p:nvPr/>
        </p:nvSpPr>
        <p:spPr>
          <a:xfrm>
            <a:off x="1882775" y="3681413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6" name="Oval 225"/>
          <p:cNvSpPr/>
          <p:nvPr/>
        </p:nvSpPr>
        <p:spPr>
          <a:xfrm>
            <a:off x="441325" y="24892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7" name="Oval 226"/>
          <p:cNvSpPr/>
          <p:nvPr/>
        </p:nvSpPr>
        <p:spPr>
          <a:xfrm>
            <a:off x="441325" y="17494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8" name="Oval 227"/>
          <p:cNvSpPr/>
          <p:nvPr/>
        </p:nvSpPr>
        <p:spPr>
          <a:xfrm>
            <a:off x="441325" y="1009650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00B0F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546100" y="1047750"/>
            <a:ext cx="414338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546100" y="1787525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46100" y="2527300"/>
            <a:ext cx="414338" cy="393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5862" name="Straight Arrow Connector 231"/>
          <p:cNvCxnSpPr>
            <a:cxnSpLocks noChangeShapeType="1"/>
            <a:stCxn id="214" idx="6"/>
            <a:endCxn id="223" idx="2"/>
          </p:cNvCxnSpPr>
          <p:nvPr/>
        </p:nvCxnSpPr>
        <p:spPr bwMode="auto">
          <a:xfrm>
            <a:off x="1035050" y="3506788"/>
            <a:ext cx="847725" cy="460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Arrow Connector 232"/>
          <p:cNvCxnSpPr>
            <a:cxnSpLocks noChangeShapeType="1"/>
            <a:stCxn id="226" idx="6"/>
            <a:endCxn id="223" idx="2"/>
          </p:cNvCxnSpPr>
          <p:nvPr/>
        </p:nvCxnSpPr>
        <p:spPr bwMode="auto">
          <a:xfrm>
            <a:off x="1035050" y="2773363"/>
            <a:ext cx="847725" cy="11938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Arrow Connector 233"/>
          <p:cNvCxnSpPr>
            <a:cxnSpLocks noChangeShapeType="1"/>
            <a:stCxn id="228" idx="6"/>
            <a:endCxn id="223" idx="2"/>
          </p:cNvCxnSpPr>
          <p:nvPr/>
        </p:nvCxnSpPr>
        <p:spPr bwMode="auto">
          <a:xfrm>
            <a:off x="1035050" y="1293813"/>
            <a:ext cx="847725" cy="26733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5" name="Straight Arrow Connector 252"/>
          <p:cNvCxnSpPr>
            <a:cxnSpLocks noChangeShapeType="1"/>
            <a:stCxn id="214" idx="6"/>
            <a:endCxn id="257" idx="2"/>
          </p:cNvCxnSpPr>
          <p:nvPr/>
        </p:nvCxnSpPr>
        <p:spPr bwMode="auto">
          <a:xfrm flipV="1">
            <a:off x="1035050" y="3236913"/>
            <a:ext cx="847725" cy="2698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6" name="Straight Arrow Connector 253"/>
          <p:cNvCxnSpPr>
            <a:cxnSpLocks noChangeShapeType="1"/>
            <a:stCxn id="213" idx="6"/>
            <a:endCxn id="257" idx="2"/>
          </p:cNvCxnSpPr>
          <p:nvPr/>
        </p:nvCxnSpPr>
        <p:spPr bwMode="auto">
          <a:xfrm flipV="1">
            <a:off x="1035050" y="3236913"/>
            <a:ext cx="847725" cy="10096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7" name="Straight Arrow Connector 254"/>
          <p:cNvCxnSpPr>
            <a:cxnSpLocks noChangeShapeType="1"/>
            <a:stCxn id="212" idx="6"/>
            <a:endCxn id="257" idx="2"/>
          </p:cNvCxnSpPr>
          <p:nvPr/>
        </p:nvCxnSpPr>
        <p:spPr bwMode="auto">
          <a:xfrm flipV="1">
            <a:off x="1035050" y="3236913"/>
            <a:ext cx="847725" cy="17494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8" name="Straight Arrow Connector 255"/>
          <p:cNvCxnSpPr>
            <a:cxnSpLocks noChangeShapeType="1"/>
            <a:stCxn id="228" idx="6"/>
            <a:endCxn id="257" idx="2"/>
          </p:cNvCxnSpPr>
          <p:nvPr/>
        </p:nvCxnSpPr>
        <p:spPr bwMode="auto">
          <a:xfrm>
            <a:off x="1035050" y="1293813"/>
            <a:ext cx="847725" cy="19431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7" name="Oval 256"/>
          <p:cNvSpPr/>
          <p:nvPr/>
        </p:nvSpPr>
        <p:spPr>
          <a:xfrm>
            <a:off x="1882775" y="29527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5870" name="Straight Arrow Connector 257"/>
          <p:cNvCxnSpPr>
            <a:cxnSpLocks noChangeShapeType="1"/>
            <a:stCxn id="226" idx="6"/>
            <a:endCxn id="257" idx="2"/>
          </p:cNvCxnSpPr>
          <p:nvPr/>
        </p:nvCxnSpPr>
        <p:spPr bwMode="auto">
          <a:xfrm>
            <a:off x="1035050" y="2773363"/>
            <a:ext cx="847725" cy="4635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1" name="Straight Arrow Connector 258"/>
          <p:cNvCxnSpPr>
            <a:cxnSpLocks noChangeShapeType="1"/>
            <a:stCxn id="227" idx="6"/>
            <a:endCxn id="257" idx="2"/>
          </p:cNvCxnSpPr>
          <p:nvPr/>
        </p:nvCxnSpPr>
        <p:spPr bwMode="auto">
          <a:xfrm>
            <a:off x="1035050" y="2033588"/>
            <a:ext cx="847725" cy="12033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2" name="Straight Arrow Connector 259"/>
          <p:cNvCxnSpPr>
            <a:cxnSpLocks noChangeShapeType="1"/>
            <a:stCxn id="211" idx="6"/>
            <a:endCxn id="257" idx="2"/>
          </p:cNvCxnSpPr>
          <p:nvPr/>
        </p:nvCxnSpPr>
        <p:spPr bwMode="auto">
          <a:xfrm flipV="1">
            <a:off x="1035050" y="3236913"/>
            <a:ext cx="847725" cy="24892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3" name="Straight Arrow Connector 266"/>
          <p:cNvCxnSpPr>
            <a:cxnSpLocks noChangeShapeType="1"/>
            <a:stCxn id="226" idx="6"/>
            <a:endCxn id="271" idx="2"/>
          </p:cNvCxnSpPr>
          <p:nvPr/>
        </p:nvCxnSpPr>
        <p:spPr bwMode="auto">
          <a:xfrm flipV="1">
            <a:off x="1035050" y="2492375"/>
            <a:ext cx="847725" cy="2809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4" name="Straight Arrow Connector 267"/>
          <p:cNvCxnSpPr>
            <a:cxnSpLocks noChangeShapeType="1"/>
            <a:stCxn id="214" idx="6"/>
            <a:endCxn id="271" idx="2"/>
          </p:cNvCxnSpPr>
          <p:nvPr/>
        </p:nvCxnSpPr>
        <p:spPr bwMode="auto">
          <a:xfrm flipV="1">
            <a:off x="1035050" y="2492375"/>
            <a:ext cx="847725" cy="1014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5" name="Straight Arrow Connector 268"/>
          <p:cNvCxnSpPr>
            <a:cxnSpLocks noChangeShapeType="1"/>
            <a:stCxn id="213" idx="6"/>
            <a:endCxn id="271" idx="2"/>
          </p:cNvCxnSpPr>
          <p:nvPr/>
        </p:nvCxnSpPr>
        <p:spPr bwMode="auto">
          <a:xfrm flipV="1">
            <a:off x="1035050" y="2492375"/>
            <a:ext cx="847725" cy="17541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6" name="Straight Arrow Connector 269"/>
          <p:cNvCxnSpPr>
            <a:cxnSpLocks noChangeShapeType="1"/>
            <a:stCxn id="212" idx="6"/>
            <a:endCxn id="271" idx="2"/>
          </p:cNvCxnSpPr>
          <p:nvPr/>
        </p:nvCxnSpPr>
        <p:spPr bwMode="auto">
          <a:xfrm flipV="1">
            <a:off x="1035050" y="2492375"/>
            <a:ext cx="847725" cy="24939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1" name="Oval 270"/>
          <p:cNvSpPr/>
          <p:nvPr/>
        </p:nvSpPr>
        <p:spPr>
          <a:xfrm>
            <a:off x="1882775" y="2208213"/>
            <a:ext cx="593725" cy="568325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cxnSp>
        <p:nvCxnSpPr>
          <p:cNvPr id="35878" name="Straight Arrow Connector 271"/>
          <p:cNvCxnSpPr>
            <a:cxnSpLocks noChangeShapeType="1"/>
            <a:stCxn id="227" idx="6"/>
            <a:endCxn id="271" idx="2"/>
          </p:cNvCxnSpPr>
          <p:nvPr/>
        </p:nvCxnSpPr>
        <p:spPr bwMode="auto">
          <a:xfrm>
            <a:off x="1035050" y="2033588"/>
            <a:ext cx="847725" cy="4587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79" name="Straight Arrow Connector 272"/>
          <p:cNvCxnSpPr>
            <a:cxnSpLocks noChangeShapeType="1"/>
            <a:stCxn id="228" idx="6"/>
            <a:endCxn id="271" idx="2"/>
          </p:cNvCxnSpPr>
          <p:nvPr/>
        </p:nvCxnSpPr>
        <p:spPr bwMode="auto">
          <a:xfrm>
            <a:off x="1035050" y="1293813"/>
            <a:ext cx="847725" cy="1198562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0" name="Straight Arrow Connector 273"/>
          <p:cNvCxnSpPr>
            <a:cxnSpLocks noChangeShapeType="1"/>
            <a:stCxn id="211" idx="6"/>
            <a:endCxn id="271" idx="2"/>
          </p:cNvCxnSpPr>
          <p:nvPr/>
        </p:nvCxnSpPr>
        <p:spPr bwMode="auto">
          <a:xfrm flipV="1">
            <a:off x="1035050" y="2492375"/>
            <a:ext cx="847725" cy="323373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1" name="Oval 280"/>
          <p:cNvSpPr/>
          <p:nvPr/>
        </p:nvSpPr>
        <p:spPr>
          <a:xfrm>
            <a:off x="1882775" y="443547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1966913" y="4511675"/>
            <a:ext cx="474662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992313" y="22764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998663" y="3060700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998663" y="3813175"/>
            <a:ext cx="350837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5886" name="Straight Arrow Connector 115"/>
          <p:cNvCxnSpPr>
            <a:cxnSpLocks noChangeShapeType="1"/>
          </p:cNvCxnSpPr>
          <p:nvPr/>
        </p:nvCxnSpPr>
        <p:spPr bwMode="auto">
          <a:xfrm>
            <a:off x="2498725" y="25066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7" name="Straight Arrow Connector 119"/>
          <p:cNvCxnSpPr>
            <a:cxnSpLocks noChangeShapeType="1"/>
          </p:cNvCxnSpPr>
          <p:nvPr/>
        </p:nvCxnSpPr>
        <p:spPr bwMode="auto">
          <a:xfrm>
            <a:off x="2498725" y="323691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88" name="Straight Arrow Connector 120"/>
          <p:cNvCxnSpPr>
            <a:cxnSpLocks noChangeShapeType="1"/>
          </p:cNvCxnSpPr>
          <p:nvPr/>
        </p:nvCxnSpPr>
        <p:spPr bwMode="auto">
          <a:xfrm>
            <a:off x="2498725" y="3967163"/>
            <a:ext cx="882650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Oval 52"/>
          <p:cNvSpPr/>
          <p:nvPr/>
        </p:nvSpPr>
        <p:spPr>
          <a:xfrm>
            <a:off x="33813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33813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33813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33813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639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484563" y="2292350"/>
            <a:ext cx="361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492500" y="3076575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92500" y="3829050"/>
            <a:ext cx="360363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b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5897" name="Straight Arrow Connector 60"/>
          <p:cNvCxnSpPr>
            <a:cxnSpLocks noChangeShapeType="1"/>
            <a:stCxn id="257" idx="6"/>
            <a:endCxn id="55" idx="2"/>
          </p:cNvCxnSpPr>
          <p:nvPr/>
        </p:nvCxnSpPr>
        <p:spPr bwMode="auto">
          <a:xfrm flipV="1">
            <a:off x="2476500" y="2508250"/>
            <a:ext cx="904875" cy="728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8" name="Straight Arrow Connector 61"/>
          <p:cNvCxnSpPr>
            <a:cxnSpLocks noChangeShapeType="1"/>
            <a:stCxn id="223" idx="6"/>
            <a:endCxn id="55" idx="2"/>
          </p:cNvCxnSpPr>
          <p:nvPr/>
        </p:nvCxnSpPr>
        <p:spPr bwMode="auto">
          <a:xfrm flipV="1">
            <a:off x="2476500" y="2508250"/>
            <a:ext cx="904875" cy="14589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9" name="Straight Arrow Connector 62"/>
          <p:cNvCxnSpPr>
            <a:cxnSpLocks noChangeShapeType="1"/>
            <a:stCxn id="281" idx="6"/>
            <a:endCxn id="55" idx="2"/>
          </p:cNvCxnSpPr>
          <p:nvPr/>
        </p:nvCxnSpPr>
        <p:spPr bwMode="auto">
          <a:xfrm flipV="1">
            <a:off x="2476500" y="2508250"/>
            <a:ext cx="904875" cy="2211388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0" name="Straight Arrow Connector 69"/>
          <p:cNvCxnSpPr>
            <a:cxnSpLocks noChangeShapeType="1"/>
            <a:stCxn id="271" idx="6"/>
            <a:endCxn id="54" idx="2"/>
          </p:cNvCxnSpPr>
          <p:nvPr/>
        </p:nvCxnSpPr>
        <p:spPr bwMode="auto">
          <a:xfrm>
            <a:off x="2476500" y="2492375"/>
            <a:ext cx="904875" cy="76041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1" name="Straight Arrow Connector 73"/>
          <p:cNvCxnSpPr>
            <a:cxnSpLocks noChangeShapeType="1"/>
            <a:stCxn id="223" idx="6"/>
            <a:endCxn id="54" idx="2"/>
          </p:cNvCxnSpPr>
          <p:nvPr/>
        </p:nvCxnSpPr>
        <p:spPr bwMode="auto">
          <a:xfrm flipV="1">
            <a:off x="2476500" y="3252788"/>
            <a:ext cx="904875" cy="71437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2" name="Straight Arrow Connector 74"/>
          <p:cNvCxnSpPr>
            <a:cxnSpLocks noChangeShapeType="1"/>
            <a:stCxn id="281" idx="6"/>
            <a:endCxn id="54" idx="2"/>
          </p:cNvCxnSpPr>
          <p:nvPr/>
        </p:nvCxnSpPr>
        <p:spPr bwMode="auto">
          <a:xfrm flipV="1">
            <a:off x="2476500" y="3252788"/>
            <a:ext cx="904875" cy="146685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3" name="Straight Arrow Connector 75"/>
          <p:cNvCxnSpPr>
            <a:cxnSpLocks noChangeShapeType="1"/>
            <a:stCxn id="257" idx="6"/>
            <a:endCxn id="53" idx="2"/>
          </p:cNvCxnSpPr>
          <p:nvPr/>
        </p:nvCxnSpPr>
        <p:spPr bwMode="auto">
          <a:xfrm>
            <a:off x="2476500" y="3236913"/>
            <a:ext cx="904875" cy="746125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4" name="Straight Arrow Connector 81"/>
          <p:cNvCxnSpPr>
            <a:cxnSpLocks noChangeShapeType="1"/>
            <a:stCxn id="271" idx="6"/>
            <a:endCxn id="53" idx="2"/>
          </p:cNvCxnSpPr>
          <p:nvPr/>
        </p:nvCxnSpPr>
        <p:spPr bwMode="auto">
          <a:xfrm>
            <a:off x="2476500" y="2492375"/>
            <a:ext cx="904875" cy="1490663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5" name="Straight Arrow Connector 83"/>
          <p:cNvCxnSpPr>
            <a:cxnSpLocks noChangeShapeType="1"/>
            <a:stCxn id="281" idx="6"/>
            <a:endCxn id="53" idx="2"/>
          </p:cNvCxnSpPr>
          <p:nvPr/>
        </p:nvCxnSpPr>
        <p:spPr bwMode="auto">
          <a:xfrm flipV="1">
            <a:off x="2476500" y="3983038"/>
            <a:ext cx="904875" cy="736600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6" name="Straight Arrow Connector 109"/>
          <p:cNvCxnSpPr>
            <a:cxnSpLocks noChangeShapeType="1"/>
          </p:cNvCxnSpPr>
          <p:nvPr/>
        </p:nvCxnSpPr>
        <p:spPr bwMode="auto">
          <a:xfrm>
            <a:off x="3995738" y="25066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7" name="Straight Arrow Connector 110"/>
          <p:cNvCxnSpPr>
            <a:cxnSpLocks noChangeShapeType="1"/>
          </p:cNvCxnSpPr>
          <p:nvPr/>
        </p:nvCxnSpPr>
        <p:spPr bwMode="auto">
          <a:xfrm>
            <a:off x="3995738" y="327501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08" name="Straight Arrow Connector 111"/>
          <p:cNvCxnSpPr>
            <a:cxnSpLocks noChangeShapeType="1"/>
          </p:cNvCxnSpPr>
          <p:nvPr/>
        </p:nvCxnSpPr>
        <p:spPr bwMode="auto">
          <a:xfrm>
            <a:off x="3995738" y="40052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Oval 68"/>
          <p:cNvSpPr/>
          <p:nvPr/>
        </p:nvSpPr>
        <p:spPr>
          <a:xfrm>
            <a:off x="4918075" y="3697288"/>
            <a:ext cx="593725" cy="569912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4918075" y="2968625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4918075" y="222250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4918075" y="4451350"/>
            <a:ext cx="593725" cy="569913"/>
          </a:xfrm>
          <a:prstGeom prst="ellipse">
            <a:avLst/>
          </a:prstGeom>
          <a:noFill/>
          <a:ln w="57150" cap="flat" cmpd="sng" algn="ctr">
            <a:solidFill>
              <a:srgbClr val="F79646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000625" y="4527550"/>
            <a:ext cx="474663" cy="392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+1</a:t>
            </a:r>
            <a:endParaRPr lang="en-US" sz="1600" kern="0" baseline="-25000" dirty="0">
              <a:solidFill>
                <a:sysClr val="window" lastClr="FFFFFF"/>
              </a:solidFill>
              <a:latin typeface="Calibri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032375" y="22923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038725" y="3076575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38725" y="3829050"/>
            <a:ext cx="3397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" lastClr="FFFFFF"/>
                </a:solidFill>
                <a:latin typeface="Calibri"/>
                <a:cs typeface="+mn-cs"/>
              </a:rPr>
              <a:t>c</a:t>
            </a:r>
            <a:r>
              <a:rPr lang="en-US" sz="16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cxnSp>
        <p:nvCxnSpPr>
          <p:cNvPr id="35917" name="Straight Arrow Connector 100"/>
          <p:cNvCxnSpPr>
            <a:cxnSpLocks noChangeShapeType="1"/>
          </p:cNvCxnSpPr>
          <p:nvPr/>
        </p:nvCxnSpPr>
        <p:spPr bwMode="auto">
          <a:xfrm>
            <a:off x="5570538" y="25066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8" name="Straight Arrow Connector 101"/>
          <p:cNvCxnSpPr>
            <a:cxnSpLocks noChangeShapeType="1"/>
          </p:cNvCxnSpPr>
          <p:nvPr/>
        </p:nvCxnSpPr>
        <p:spPr bwMode="auto">
          <a:xfrm>
            <a:off x="5570538" y="327501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9" name="Straight Arrow Connector 102"/>
          <p:cNvCxnSpPr>
            <a:cxnSpLocks noChangeShapeType="1"/>
          </p:cNvCxnSpPr>
          <p:nvPr/>
        </p:nvCxnSpPr>
        <p:spPr bwMode="auto">
          <a:xfrm>
            <a:off x="5570538" y="4005263"/>
            <a:ext cx="884237" cy="1587"/>
          </a:xfrm>
          <a:prstGeom prst="straightConnector1">
            <a:avLst/>
          </a:prstGeom>
          <a:noFill/>
          <a:ln w="19050" algn="ctr">
            <a:solidFill>
              <a:srgbClr val="FFFF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5920" name="Picture 108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88" y="2430463"/>
            <a:ext cx="1416050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921" name="TextBox 107"/>
          <p:cNvSpPr txBox="1">
            <a:spLocks noChangeArrowheads="1"/>
          </p:cNvSpPr>
          <p:nvPr/>
        </p:nvSpPr>
        <p:spPr bwMode="auto">
          <a:xfrm>
            <a:off x="6202363" y="4427538"/>
            <a:ext cx="29416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New representation </a:t>
            </a: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for input. </a:t>
            </a:r>
          </a:p>
        </p:txBody>
      </p:sp>
      <p:sp>
        <p:nvSpPr>
          <p:cNvPr id="35922" name="TextBox 116"/>
          <p:cNvSpPr txBox="1">
            <a:spLocks noChangeArrowheads="1"/>
          </p:cNvSpPr>
          <p:nvPr/>
        </p:nvSpPr>
        <p:spPr bwMode="auto">
          <a:xfrm>
            <a:off x="446088" y="6194425"/>
            <a:ext cx="86979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Use [c</a:t>
            </a:r>
            <a:r>
              <a:rPr lang="en-US" sz="2400" baseline="-25000">
                <a:solidFill>
                  <a:schemeClr val="bg1"/>
                </a:solidFill>
              </a:rPr>
              <a:t>1</a:t>
            </a:r>
            <a:r>
              <a:rPr lang="en-US" sz="2400">
                <a:solidFill>
                  <a:schemeClr val="bg1"/>
                </a:solidFill>
              </a:rPr>
              <a:t>, c</a:t>
            </a:r>
            <a:r>
              <a:rPr lang="en-US" sz="2400" baseline="-25000">
                <a:solidFill>
                  <a:schemeClr val="bg1"/>
                </a:solidFill>
              </a:rPr>
              <a:t>3</a:t>
            </a:r>
            <a:r>
              <a:rPr lang="en-US" sz="2400">
                <a:solidFill>
                  <a:schemeClr val="bg1"/>
                </a:solidFill>
              </a:rPr>
              <a:t>, c</a:t>
            </a:r>
            <a:r>
              <a:rPr lang="en-US" sz="2400" baseline="-25000">
                <a:solidFill>
                  <a:schemeClr val="bg1"/>
                </a:solidFill>
              </a:rPr>
              <a:t>3</a:t>
            </a:r>
            <a:r>
              <a:rPr lang="en-US" sz="2400">
                <a:solidFill>
                  <a:schemeClr val="bg1"/>
                </a:solidFill>
              </a:rPr>
              <a:t>] as representation to feed to learning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25428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Belief Net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817563"/>
            <a:ext cx="8229600" cy="4570412"/>
          </a:xfrm>
        </p:spPr>
        <p:txBody>
          <a:bodyPr/>
          <a:lstStyle/>
          <a:p>
            <a:pPr>
              <a:buFontTx/>
              <a:buNone/>
            </a:pPr>
            <a:r>
              <a:rPr lang="en-US" b="0" smtClean="0"/>
              <a:t>Deep Belief Net (DBN) is another algorithm for learning a feature hierarchy. </a:t>
            </a:r>
          </a:p>
          <a:p>
            <a:pPr>
              <a:buFontTx/>
              <a:buNone/>
            </a:pPr>
            <a:r>
              <a:rPr lang="en-US" b="0" smtClean="0"/>
              <a:t>Building block: 2-layer graphical model (Restricted Boltzmann Machine).</a:t>
            </a:r>
          </a:p>
          <a:p>
            <a:pPr>
              <a:buFontTx/>
              <a:buNone/>
            </a:pPr>
            <a:endParaRPr lang="en-US" sz="2400" b="0" smtClean="0"/>
          </a:p>
          <a:p>
            <a:pPr>
              <a:buFontTx/>
              <a:buNone/>
            </a:pPr>
            <a:r>
              <a:rPr lang="en-US" b="0" smtClean="0"/>
              <a:t> </a:t>
            </a:r>
          </a:p>
          <a:p>
            <a:pPr>
              <a:buFontTx/>
              <a:buNone/>
            </a:pPr>
            <a:r>
              <a:rPr lang="en-US" b="0" smtClean="0"/>
              <a:t>Can then learn additional layers one at a time. </a:t>
            </a:r>
          </a:p>
        </p:txBody>
      </p:sp>
      <p:grpSp>
        <p:nvGrpSpPr>
          <p:cNvPr id="36868" name="Group 22"/>
          <p:cNvGrpSpPr>
            <a:grpSpLocks/>
          </p:cNvGrpSpPr>
          <p:nvPr/>
        </p:nvGrpSpPr>
        <p:grpSpPr bwMode="auto">
          <a:xfrm>
            <a:off x="2536825" y="3608388"/>
            <a:ext cx="2971800" cy="1500187"/>
            <a:chOff x="537650" y="1355130"/>
            <a:chExt cx="4495210" cy="2267720"/>
          </a:xfrm>
        </p:grpSpPr>
        <p:sp>
          <p:nvSpPr>
            <p:cNvPr id="36869" name="Oval 3"/>
            <p:cNvSpPr>
              <a:spLocks noChangeArrowheads="1"/>
            </p:cNvSpPr>
            <p:nvPr/>
          </p:nvSpPr>
          <p:spPr bwMode="auto">
            <a:xfrm>
              <a:off x="1267345" y="13551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0" name="Oval 4"/>
            <p:cNvSpPr>
              <a:spLocks noChangeArrowheads="1"/>
            </p:cNvSpPr>
            <p:nvPr/>
          </p:nvSpPr>
          <p:spPr bwMode="auto">
            <a:xfrm>
              <a:off x="537650" y="28913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1" name="Oval 5"/>
            <p:cNvSpPr>
              <a:spLocks noChangeArrowheads="1"/>
            </p:cNvSpPr>
            <p:nvPr/>
          </p:nvSpPr>
          <p:spPr bwMode="auto">
            <a:xfrm>
              <a:off x="1689800" y="28913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2" name="Oval 6"/>
            <p:cNvSpPr>
              <a:spLocks noChangeArrowheads="1"/>
            </p:cNvSpPr>
            <p:nvPr/>
          </p:nvSpPr>
          <p:spPr bwMode="auto">
            <a:xfrm>
              <a:off x="3033975" y="28913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3" name="Oval 7"/>
            <p:cNvSpPr>
              <a:spLocks noChangeArrowheads="1"/>
            </p:cNvSpPr>
            <p:nvPr/>
          </p:nvSpPr>
          <p:spPr bwMode="auto">
            <a:xfrm>
              <a:off x="4301340" y="28913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4" name="Oval 8"/>
            <p:cNvSpPr>
              <a:spLocks noChangeArrowheads="1"/>
            </p:cNvSpPr>
            <p:nvPr/>
          </p:nvSpPr>
          <p:spPr bwMode="auto">
            <a:xfrm>
              <a:off x="2457900" y="13551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875" name="Oval 9"/>
            <p:cNvSpPr>
              <a:spLocks noChangeArrowheads="1"/>
            </p:cNvSpPr>
            <p:nvPr/>
          </p:nvSpPr>
          <p:spPr bwMode="auto">
            <a:xfrm>
              <a:off x="3571645" y="1355130"/>
              <a:ext cx="731520" cy="731520"/>
            </a:xfrm>
            <a:prstGeom prst="ellipse">
              <a:avLst/>
            </a:prstGeom>
            <a:noFill/>
            <a:ln w="381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/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6876" name="Straight Connector 10"/>
            <p:cNvCxnSpPr>
              <a:cxnSpLocks noChangeShapeType="1"/>
              <a:stCxn id="36869" idx="4"/>
              <a:endCxn id="36870" idx="0"/>
            </p:cNvCxnSpPr>
            <p:nvPr/>
          </p:nvCxnSpPr>
          <p:spPr bwMode="auto">
            <a:xfrm rot="5400000">
              <a:off x="865918" y="2124143"/>
              <a:ext cx="804680" cy="72969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Straight Connector 11"/>
            <p:cNvCxnSpPr>
              <a:cxnSpLocks noChangeShapeType="1"/>
              <a:stCxn id="36869" idx="4"/>
              <a:endCxn id="36873" idx="0"/>
            </p:cNvCxnSpPr>
            <p:nvPr/>
          </p:nvCxnSpPr>
          <p:spPr bwMode="auto">
            <a:xfrm rot="16200000" flipH="1">
              <a:off x="2747762" y="971992"/>
              <a:ext cx="804680" cy="303399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8" name="Straight Connector 12"/>
            <p:cNvCxnSpPr>
              <a:cxnSpLocks noChangeShapeType="1"/>
              <a:stCxn id="36869" idx="4"/>
              <a:endCxn id="36872" idx="0"/>
            </p:cNvCxnSpPr>
            <p:nvPr/>
          </p:nvCxnSpPr>
          <p:spPr bwMode="auto">
            <a:xfrm rot="16200000" flipH="1">
              <a:off x="2114080" y="1605675"/>
              <a:ext cx="804680" cy="1766630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9" name="Straight Connector 13"/>
            <p:cNvCxnSpPr>
              <a:cxnSpLocks noChangeShapeType="1"/>
              <a:stCxn id="36869" idx="4"/>
              <a:endCxn id="36871" idx="0"/>
            </p:cNvCxnSpPr>
            <p:nvPr/>
          </p:nvCxnSpPr>
          <p:spPr bwMode="auto">
            <a:xfrm rot="16200000" flipH="1">
              <a:off x="1441992" y="2277762"/>
              <a:ext cx="804680" cy="42245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0" name="Straight Connector 14"/>
            <p:cNvCxnSpPr>
              <a:cxnSpLocks noChangeShapeType="1"/>
              <a:stCxn id="36874" idx="4"/>
              <a:endCxn id="36870" idx="0"/>
            </p:cNvCxnSpPr>
            <p:nvPr/>
          </p:nvCxnSpPr>
          <p:spPr bwMode="auto">
            <a:xfrm rot="5400000">
              <a:off x="1461195" y="1528865"/>
              <a:ext cx="804680" cy="1920250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1" name="Straight Connector 15"/>
            <p:cNvCxnSpPr>
              <a:cxnSpLocks noChangeShapeType="1"/>
              <a:stCxn id="36874" idx="4"/>
              <a:endCxn id="36871" idx="0"/>
            </p:cNvCxnSpPr>
            <p:nvPr/>
          </p:nvCxnSpPr>
          <p:spPr bwMode="auto">
            <a:xfrm rot="5400000">
              <a:off x="2037270" y="2104940"/>
              <a:ext cx="804680" cy="768100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2" name="Straight Connector 16"/>
            <p:cNvCxnSpPr>
              <a:cxnSpLocks noChangeShapeType="1"/>
              <a:stCxn id="36874" idx="4"/>
              <a:endCxn id="36872" idx="0"/>
            </p:cNvCxnSpPr>
            <p:nvPr/>
          </p:nvCxnSpPr>
          <p:spPr bwMode="auto">
            <a:xfrm rot="16200000" flipH="1">
              <a:off x="2709357" y="2200952"/>
              <a:ext cx="804680" cy="57607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3" name="Straight Connector 17"/>
            <p:cNvCxnSpPr>
              <a:cxnSpLocks noChangeShapeType="1"/>
              <a:stCxn id="36874" idx="4"/>
              <a:endCxn id="36873" idx="0"/>
            </p:cNvCxnSpPr>
            <p:nvPr/>
          </p:nvCxnSpPr>
          <p:spPr bwMode="auto">
            <a:xfrm rot="16200000" flipH="1">
              <a:off x="3343040" y="1567270"/>
              <a:ext cx="804680" cy="1843440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4" name="Straight Connector 18"/>
            <p:cNvCxnSpPr>
              <a:cxnSpLocks noChangeShapeType="1"/>
              <a:stCxn id="36875" idx="4"/>
              <a:endCxn id="36873" idx="0"/>
            </p:cNvCxnSpPr>
            <p:nvPr/>
          </p:nvCxnSpPr>
          <p:spPr bwMode="auto">
            <a:xfrm rot="16200000" flipH="1">
              <a:off x="3899912" y="2124142"/>
              <a:ext cx="804680" cy="72969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5" name="Straight Connector 19"/>
            <p:cNvCxnSpPr>
              <a:cxnSpLocks noChangeShapeType="1"/>
              <a:stCxn id="36875" idx="4"/>
              <a:endCxn id="36872" idx="0"/>
            </p:cNvCxnSpPr>
            <p:nvPr/>
          </p:nvCxnSpPr>
          <p:spPr bwMode="auto">
            <a:xfrm rot="5400000">
              <a:off x="3266230" y="2220155"/>
              <a:ext cx="804680" cy="537670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6" name="Straight Connector 20"/>
            <p:cNvCxnSpPr>
              <a:cxnSpLocks noChangeShapeType="1"/>
              <a:stCxn id="36875" idx="4"/>
              <a:endCxn id="36871" idx="0"/>
            </p:cNvCxnSpPr>
            <p:nvPr/>
          </p:nvCxnSpPr>
          <p:spPr bwMode="auto">
            <a:xfrm rot="5400000">
              <a:off x="2594143" y="1548068"/>
              <a:ext cx="804680" cy="188184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7" name="Straight Connector 21"/>
            <p:cNvCxnSpPr>
              <a:cxnSpLocks noChangeShapeType="1"/>
              <a:stCxn id="36875" idx="4"/>
              <a:endCxn id="36870" idx="0"/>
            </p:cNvCxnSpPr>
            <p:nvPr/>
          </p:nvCxnSpPr>
          <p:spPr bwMode="auto">
            <a:xfrm rot="5400000">
              <a:off x="2018068" y="971993"/>
              <a:ext cx="804680" cy="3033995"/>
            </a:xfrm>
            <a:prstGeom prst="lin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7557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3"/>
          <p:cNvSpPr>
            <a:spLocks noChangeArrowheads="1"/>
          </p:cNvSpPr>
          <p:nvPr/>
        </p:nvSpPr>
        <p:spPr bwMode="auto">
          <a:xfrm>
            <a:off x="8220075" y="6540500"/>
            <a:ext cx="1920875" cy="13430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Restricted Boltzmann machine (RBM) 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5762625" y="2517775"/>
            <a:ext cx="3689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Input [x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800725" y="1060450"/>
            <a:ext cx="26924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2. [a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(binary-valued) </a:t>
            </a:r>
          </a:p>
        </p:txBody>
      </p:sp>
      <p:sp>
        <p:nvSpPr>
          <p:cNvPr id="37894" name="TextBox 21"/>
          <p:cNvSpPr txBox="1">
            <a:spLocks noChangeArrowheads="1"/>
          </p:cNvSpPr>
          <p:nvPr/>
        </p:nvSpPr>
        <p:spPr bwMode="auto">
          <a:xfrm>
            <a:off x="193675" y="3352800"/>
            <a:ext cx="89503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MRF with joint distribution: </a:t>
            </a:r>
          </a:p>
          <a:p>
            <a:pPr eaLnBrk="1" hangingPunct="1">
              <a:spcBef>
                <a:spcPct val="100000"/>
              </a:spcBef>
            </a:pPr>
            <a:endParaRPr lang="en-US" sz="2400">
              <a:solidFill>
                <a:schemeClr val="bg1"/>
              </a:solidFill>
            </a:endParaRPr>
          </a:p>
          <a:p>
            <a:pPr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Use Gibbs sampling for inference.</a:t>
            </a:r>
          </a:p>
          <a:p>
            <a:pPr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Given observed inputs x, want maximum likelihood estimation: </a:t>
            </a:r>
          </a:p>
          <a:p>
            <a:pPr eaLnBrk="1" hangingPunct="1">
              <a:spcBef>
                <a:spcPct val="100000"/>
              </a:spcBef>
            </a:pPr>
            <a:endParaRPr lang="en-US" sz="2400">
              <a:solidFill>
                <a:schemeClr val="bg1"/>
              </a:solidFill>
            </a:endParaRPr>
          </a:p>
          <a:p>
            <a:pPr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7895" name="Oval 19"/>
          <p:cNvSpPr>
            <a:spLocks noChangeArrowheads="1"/>
          </p:cNvSpPr>
          <p:nvPr/>
        </p:nvSpPr>
        <p:spPr bwMode="auto">
          <a:xfrm>
            <a:off x="1266825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896" name="Oval 22"/>
          <p:cNvSpPr>
            <a:spLocks noChangeArrowheads="1"/>
          </p:cNvSpPr>
          <p:nvPr/>
        </p:nvSpPr>
        <p:spPr bwMode="auto">
          <a:xfrm>
            <a:off x="538163" y="2439988"/>
            <a:ext cx="730250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897" name="Oval 24"/>
          <p:cNvSpPr>
            <a:spLocks noChangeArrowheads="1"/>
          </p:cNvSpPr>
          <p:nvPr/>
        </p:nvSpPr>
        <p:spPr bwMode="auto">
          <a:xfrm>
            <a:off x="1689100" y="2439988"/>
            <a:ext cx="731838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898" name="Oval 26"/>
          <p:cNvSpPr>
            <a:spLocks noChangeArrowheads="1"/>
          </p:cNvSpPr>
          <p:nvPr/>
        </p:nvSpPr>
        <p:spPr bwMode="auto">
          <a:xfrm>
            <a:off x="3033713" y="2439988"/>
            <a:ext cx="731837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899" name="Oval 27"/>
          <p:cNvSpPr>
            <a:spLocks noChangeArrowheads="1"/>
          </p:cNvSpPr>
          <p:nvPr/>
        </p:nvSpPr>
        <p:spPr bwMode="auto">
          <a:xfrm>
            <a:off x="4302125" y="2439988"/>
            <a:ext cx="730250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900" name="Oval 28"/>
          <p:cNvSpPr>
            <a:spLocks noChangeArrowheads="1"/>
          </p:cNvSpPr>
          <p:nvPr/>
        </p:nvSpPr>
        <p:spPr bwMode="auto">
          <a:xfrm>
            <a:off x="2457450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7901" name="Oval 29"/>
          <p:cNvSpPr>
            <a:spLocks noChangeArrowheads="1"/>
          </p:cNvSpPr>
          <p:nvPr/>
        </p:nvSpPr>
        <p:spPr bwMode="auto">
          <a:xfrm>
            <a:off x="3571875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902" name="Straight Connector 31"/>
          <p:cNvCxnSpPr>
            <a:cxnSpLocks noChangeShapeType="1"/>
            <a:stCxn id="37895" idx="4"/>
            <a:endCxn id="37896" idx="0"/>
          </p:cNvCxnSpPr>
          <p:nvPr/>
        </p:nvCxnSpPr>
        <p:spPr bwMode="auto">
          <a:xfrm rot="5400000">
            <a:off x="865981" y="1672432"/>
            <a:ext cx="804863" cy="7302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3" name="Straight Connector 33"/>
          <p:cNvCxnSpPr>
            <a:cxnSpLocks noChangeShapeType="1"/>
            <a:stCxn id="37895" idx="4"/>
            <a:endCxn id="37899" idx="0"/>
          </p:cNvCxnSpPr>
          <p:nvPr/>
        </p:nvCxnSpPr>
        <p:spPr bwMode="auto">
          <a:xfrm rot="16200000" flipH="1">
            <a:off x="2747962" y="520701"/>
            <a:ext cx="804863" cy="303371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4" name="Straight Connector 34"/>
          <p:cNvCxnSpPr>
            <a:cxnSpLocks noChangeShapeType="1"/>
            <a:stCxn id="37895" idx="4"/>
            <a:endCxn id="37898" idx="0"/>
          </p:cNvCxnSpPr>
          <p:nvPr/>
        </p:nvCxnSpPr>
        <p:spPr bwMode="auto">
          <a:xfrm rot="16200000" flipH="1">
            <a:off x="2114550" y="1154113"/>
            <a:ext cx="804863" cy="17668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5" name="Straight Connector 37"/>
          <p:cNvCxnSpPr>
            <a:cxnSpLocks noChangeShapeType="1"/>
            <a:stCxn id="37895" idx="4"/>
            <a:endCxn id="37897" idx="0"/>
          </p:cNvCxnSpPr>
          <p:nvPr/>
        </p:nvCxnSpPr>
        <p:spPr bwMode="auto">
          <a:xfrm rot="16200000" flipH="1">
            <a:off x="1442244" y="1826419"/>
            <a:ext cx="804863" cy="4222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6" name="Straight Connector 42"/>
          <p:cNvCxnSpPr>
            <a:cxnSpLocks noChangeShapeType="1"/>
            <a:stCxn id="37900" idx="4"/>
            <a:endCxn id="37896" idx="0"/>
          </p:cNvCxnSpPr>
          <p:nvPr/>
        </p:nvCxnSpPr>
        <p:spPr bwMode="auto">
          <a:xfrm rot="5400000">
            <a:off x="1461294" y="1077119"/>
            <a:ext cx="804863" cy="19208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7" name="Straight Connector 43"/>
          <p:cNvCxnSpPr>
            <a:cxnSpLocks noChangeShapeType="1"/>
            <a:stCxn id="37900" idx="4"/>
            <a:endCxn id="37897" idx="0"/>
          </p:cNvCxnSpPr>
          <p:nvPr/>
        </p:nvCxnSpPr>
        <p:spPr bwMode="auto">
          <a:xfrm rot="5400000">
            <a:off x="2037556" y="1653382"/>
            <a:ext cx="804863" cy="7683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8" name="Straight Connector 44"/>
          <p:cNvCxnSpPr>
            <a:cxnSpLocks noChangeShapeType="1"/>
            <a:stCxn id="37900" idx="4"/>
            <a:endCxn id="37898" idx="0"/>
          </p:cNvCxnSpPr>
          <p:nvPr/>
        </p:nvCxnSpPr>
        <p:spPr bwMode="auto">
          <a:xfrm rot="16200000" flipH="1">
            <a:off x="2709862" y="1749426"/>
            <a:ext cx="804863" cy="57626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09" name="Straight Connector 45"/>
          <p:cNvCxnSpPr>
            <a:cxnSpLocks noChangeShapeType="1"/>
            <a:stCxn id="37900" idx="4"/>
            <a:endCxn id="37899" idx="0"/>
          </p:cNvCxnSpPr>
          <p:nvPr/>
        </p:nvCxnSpPr>
        <p:spPr bwMode="auto">
          <a:xfrm rot="16200000" flipH="1">
            <a:off x="3343275" y="1116013"/>
            <a:ext cx="804863" cy="18430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0" name="Straight Connector 55"/>
          <p:cNvCxnSpPr>
            <a:cxnSpLocks noChangeShapeType="1"/>
            <a:stCxn id="37901" idx="4"/>
            <a:endCxn id="37899" idx="0"/>
          </p:cNvCxnSpPr>
          <p:nvPr/>
        </p:nvCxnSpPr>
        <p:spPr bwMode="auto">
          <a:xfrm rot="16200000" flipH="1">
            <a:off x="3899693" y="1672432"/>
            <a:ext cx="804863" cy="7302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1" name="Straight Connector 56"/>
          <p:cNvCxnSpPr>
            <a:cxnSpLocks noChangeShapeType="1"/>
            <a:stCxn id="37901" idx="4"/>
            <a:endCxn id="37898" idx="0"/>
          </p:cNvCxnSpPr>
          <p:nvPr/>
        </p:nvCxnSpPr>
        <p:spPr bwMode="auto">
          <a:xfrm rot="5400000">
            <a:off x="3266281" y="1769269"/>
            <a:ext cx="804863" cy="5365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2" name="Straight Connector 57"/>
          <p:cNvCxnSpPr>
            <a:cxnSpLocks noChangeShapeType="1"/>
            <a:stCxn id="37901" idx="4"/>
            <a:endCxn id="37897" idx="0"/>
          </p:cNvCxnSpPr>
          <p:nvPr/>
        </p:nvCxnSpPr>
        <p:spPr bwMode="auto">
          <a:xfrm rot="5400000">
            <a:off x="2593975" y="1096963"/>
            <a:ext cx="804863" cy="18811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913" name="Straight Connector 58"/>
          <p:cNvCxnSpPr>
            <a:cxnSpLocks noChangeShapeType="1"/>
            <a:stCxn id="37901" idx="4"/>
            <a:endCxn id="37896" idx="0"/>
          </p:cNvCxnSpPr>
          <p:nvPr/>
        </p:nvCxnSpPr>
        <p:spPr bwMode="auto">
          <a:xfrm rot="5400000">
            <a:off x="2017712" y="520701"/>
            <a:ext cx="804863" cy="303371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7914" name="Picture 72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3697288"/>
            <a:ext cx="377983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4418013" y="2506663"/>
            <a:ext cx="50165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0563" y="2468563"/>
            <a:ext cx="50165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43088" y="2460625"/>
            <a:ext cx="5016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186113" y="2468563"/>
            <a:ext cx="503237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74925" y="933450"/>
            <a:ext cx="5207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89350" y="971550"/>
            <a:ext cx="5207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00175" y="933450"/>
            <a:ext cx="5222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pic>
        <p:nvPicPr>
          <p:cNvPr id="37922" name="Picture 85" descr="addin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6108700"/>
            <a:ext cx="3571875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5033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3"/>
          <p:cNvSpPr>
            <a:spLocks noChangeArrowheads="1"/>
          </p:cNvSpPr>
          <p:nvPr/>
        </p:nvSpPr>
        <p:spPr bwMode="auto">
          <a:xfrm>
            <a:off x="8220075" y="6540500"/>
            <a:ext cx="1920875" cy="13430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Restricted Boltzmann machine (RBM) 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5762625" y="2517775"/>
            <a:ext cx="3689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Input [x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5800725" y="1060450"/>
            <a:ext cx="26924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2. [a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(binary-valued) </a:t>
            </a:r>
          </a:p>
        </p:txBody>
      </p:sp>
      <p:sp>
        <p:nvSpPr>
          <p:cNvPr id="38918" name="TextBox 21"/>
          <p:cNvSpPr txBox="1">
            <a:spLocks noChangeArrowheads="1"/>
          </p:cNvSpPr>
          <p:nvPr/>
        </p:nvSpPr>
        <p:spPr bwMode="auto">
          <a:xfrm>
            <a:off x="0" y="3467100"/>
            <a:ext cx="93726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chemeClr val="bg1"/>
                </a:solidFill>
              </a:rPr>
              <a:t>Gradient ascent on log P(x) :</a:t>
            </a: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endParaRPr lang="en-US" sz="3200">
              <a:solidFill>
                <a:schemeClr val="bg1"/>
              </a:solidFill>
            </a:endParaRP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[x</a:t>
            </a:r>
            <a:r>
              <a:rPr lang="en-US" sz="2400" baseline="-25000">
                <a:solidFill>
                  <a:schemeClr val="bg1"/>
                </a:solidFill>
              </a:rPr>
              <a:t>i</a:t>
            </a:r>
            <a:r>
              <a:rPr lang="en-US" sz="2400">
                <a:solidFill>
                  <a:schemeClr val="bg1"/>
                </a:solidFill>
              </a:rPr>
              <a:t>a</a:t>
            </a:r>
            <a:r>
              <a:rPr lang="en-US" sz="2400" baseline="-25000">
                <a:solidFill>
                  <a:schemeClr val="bg1"/>
                </a:solidFill>
              </a:rPr>
              <a:t>j</a:t>
            </a:r>
            <a:r>
              <a:rPr lang="en-US" sz="2400">
                <a:solidFill>
                  <a:schemeClr val="bg1"/>
                </a:solidFill>
              </a:rPr>
              <a:t>]</a:t>
            </a:r>
            <a:r>
              <a:rPr lang="en-US" sz="2400" baseline="-25000">
                <a:solidFill>
                  <a:schemeClr val="bg1"/>
                </a:solidFill>
              </a:rPr>
              <a:t>obs  </a:t>
            </a:r>
            <a:r>
              <a:rPr lang="en-US" sz="2400">
                <a:solidFill>
                  <a:schemeClr val="bg1"/>
                </a:solidFill>
              </a:rPr>
              <a:t>from fixing x to observed value, and sampling a from P(a|x).</a:t>
            </a: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[x</a:t>
            </a:r>
            <a:r>
              <a:rPr lang="en-US" sz="2400" baseline="-25000">
                <a:solidFill>
                  <a:schemeClr val="bg1"/>
                </a:solidFill>
              </a:rPr>
              <a:t>i</a:t>
            </a:r>
            <a:r>
              <a:rPr lang="en-US" sz="2400">
                <a:solidFill>
                  <a:schemeClr val="bg1"/>
                </a:solidFill>
              </a:rPr>
              <a:t>a</a:t>
            </a:r>
            <a:r>
              <a:rPr lang="en-US" sz="2400" baseline="-25000">
                <a:solidFill>
                  <a:schemeClr val="bg1"/>
                </a:solidFill>
              </a:rPr>
              <a:t>j</a:t>
            </a:r>
            <a:r>
              <a:rPr lang="en-US" sz="2400">
                <a:solidFill>
                  <a:schemeClr val="bg1"/>
                </a:solidFill>
              </a:rPr>
              <a:t>]</a:t>
            </a:r>
            <a:r>
              <a:rPr lang="en-US" sz="2400" baseline="-25000">
                <a:solidFill>
                  <a:schemeClr val="bg1"/>
                </a:solidFill>
              </a:rPr>
              <a:t>prior</a:t>
            </a:r>
            <a:r>
              <a:rPr lang="en-US" sz="2400">
                <a:solidFill>
                  <a:schemeClr val="bg1"/>
                </a:solidFill>
              </a:rPr>
              <a:t> from running Gibbs sampling to convergence. </a:t>
            </a:r>
          </a:p>
          <a:p>
            <a:pPr eaLnBrk="1" hangingPunct="1"/>
            <a:endParaRPr lang="en-US" sz="2400">
              <a:solidFill>
                <a:schemeClr val="bg1"/>
              </a:solidFill>
            </a:endParaRPr>
          </a:p>
          <a:p>
            <a:pPr eaLnBrk="1" hangingPunct="1"/>
            <a:r>
              <a:rPr lang="en-US" sz="2400">
                <a:solidFill>
                  <a:schemeClr val="bg1"/>
                </a:solidFill>
              </a:rPr>
              <a:t>Adding sparsity constraint on a</a:t>
            </a:r>
            <a:r>
              <a:rPr lang="en-US" sz="2400" baseline="-25000">
                <a:solidFill>
                  <a:schemeClr val="bg1"/>
                </a:solidFill>
              </a:rPr>
              <a:t>i</a:t>
            </a:r>
            <a:r>
              <a:rPr lang="en-US" sz="2400">
                <a:solidFill>
                  <a:schemeClr val="bg1"/>
                </a:solidFill>
              </a:rPr>
              <a:t>’s usually improves results. </a:t>
            </a:r>
          </a:p>
        </p:txBody>
      </p:sp>
      <p:sp>
        <p:nvSpPr>
          <p:cNvPr id="38919" name="Oval 19"/>
          <p:cNvSpPr>
            <a:spLocks noChangeArrowheads="1"/>
          </p:cNvSpPr>
          <p:nvPr/>
        </p:nvSpPr>
        <p:spPr bwMode="auto">
          <a:xfrm>
            <a:off x="1266825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0" name="Oval 22"/>
          <p:cNvSpPr>
            <a:spLocks noChangeArrowheads="1"/>
          </p:cNvSpPr>
          <p:nvPr/>
        </p:nvSpPr>
        <p:spPr bwMode="auto">
          <a:xfrm>
            <a:off x="538163" y="2439988"/>
            <a:ext cx="730250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1" name="Oval 24"/>
          <p:cNvSpPr>
            <a:spLocks noChangeArrowheads="1"/>
          </p:cNvSpPr>
          <p:nvPr/>
        </p:nvSpPr>
        <p:spPr bwMode="auto">
          <a:xfrm>
            <a:off x="1689100" y="2439988"/>
            <a:ext cx="731838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2" name="Oval 26"/>
          <p:cNvSpPr>
            <a:spLocks noChangeArrowheads="1"/>
          </p:cNvSpPr>
          <p:nvPr/>
        </p:nvSpPr>
        <p:spPr bwMode="auto">
          <a:xfrm>
            <a:off x="3033713" y="2439988"/>
            <a:ext cx="731837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3" name="Oval 27"/>
          <p:cNvSpPr>
            <a:spLocks noChangeArrowheads="1"/>
          </p:cNvSpPr>
          <p:nvPr/>
        </p:nvSpPr>
        <p:spPr bwMode="auto">
          <a:xfrm>
            <a:off x="4302125" y="2439988"/>
            <a:ext cx="730250" cy="730250"/>
          </a:xfrm>
          <a:prstGeom prst="ellipse">
            <a:avLst/>
          </a:prstGeom>
          <a:noFill/>
          <a:ln w="38100" algn="ctr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4" name="Oval 28"/>
          <p:cNvSpPr>
            <a:spLocks noChangeArrowheads="1"/>
          </p:cNvSpPr>
          <p:nvPr/>
        </p:nvSpPr>
        <p:spPr bwMode="auto">
          <a:xfrm>
            <a:off x="2457450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8925" name="Oval 29"/>
          <p:cNvSpPr>
            <a:spLocks noChangeArrowheads="1"/>
          </p:cNvSpPr>
          <p:nvPr/>
        </p:nvSpPr>
        <p:spPr bwMode="auto">
          <a:xfrm>
            <a:off x="3571875" y="903288"/>
            <a:ext cx="731838" cy="731837"/>
          </a:xfrm>
          <a:prstGeom prst="ellipse">
            <a:avLst/>
          </a:prstGeom>
          <a:noFill/>
          <a:ln w="3810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8926" name="Straight Connector 31"/>
          <p:cNvCxnSpPr>
            <a:cxnSpLocks noChangeShapeType="1"/>
            <a:stCxn id="38919" idx="4"/>
            <a:endCxn id="38920" idx="0"/>
          </p:cNvCxnSpPr>
          <p:nvPr/>
        </p:nvCxnSpPr>
        <p:spPr bwMode="auto">
          <a:xfrm rot="5400000">
            <a:off x="865981" y="1672432"/>
            <a:ext cx="804863" cy="7302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Straight Connector 33"/>
          <p:cNvCxnSpPr>
            <a:cxnSpLocks noChangeShapeType="1"/>
            <a:stCxn id="38919" idx="4"/>
            <a:endCxn id="38923" idx="0"/>
          </p:cNvCxnSpPr>
          <p:nvPr/>
        </p:nvCxnSpPr>
        <p:spPr bwMode="auto">
          <a:xfrm rot="16200000" flipH="1">
            <a:off x="2747962" y="520701"/>
            <a:ext cx="804863" cy="303371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Straight Connector 34"/>
          <p:cNvCxnSpPr>
            <a:cxnSpLocks noChangeShapeType="1"/>
            <a:stCxn id="38919" idx="4"/>
            <a:endCxn id="38922" idx="0"/>
          </p:cNvCxnSpPr>
          <p:nvPr/>
        </p:nvCxnSpPr>
        <p:spPr bwMode="auto">
          <a:xfrm rot="16200000" flipH="1">
            <a:off x="2114550" y="1154113"/>
            <a:ext cx="804863" cy="17668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Straight Connector 37"/>
          <p:cNvCxnSpPr>
            <a:cxnSpLocks noChangeShapeType="1"/>
            <a:stCxn id="38919" idx="4"/>
            <a:endCxn id="38921" idx="0"/>
          </p:cNvCxnSpPr>
          <p:nvPr/>
        </p:nvCxnSpPr>
        <p:spPr bwMode="auto">
          <a:xfrm rot="16200000" flipH="1">
            <a:off x="1442244" y="1826419"/>
            <a:ext cx="804863" cy="4222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Straight Connector 42"/>
          <p:cNvCxnSpPr>
            <a:cxnSpLocks noChangeShapeType="1"/>
            <a:stCxn id="38924" idx="4"/>
            <a:endCxn id="38920" idx="0"/>
          </p:cNvCxnSpPr>
          <p:nvPr/>
        </p:nvCxnSpPr>
        <p:spPr bwMode="auto">
          <a:xfrm rot="5400000">
            <a:off x="1461294" y="1077119"/>
            <a:ext cx="804863" cy="19208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Straight Connector 43"/>
          <p:cNvCxnSpPr>
            <a:cxnSpLocks noChangeShapeType="1"/>
            <a:stCxn id="38924" idx="4"/>
            <a:endCxn id="38921" idx="0"/>
          </p:cNvCxnSpPr>
          <p:nvPr/>
        </p:nvCxnSpPr>
        <p:spPr bwMode="auto">
          <a:xfrm rot="5400000">
            <a:off x="2037556" y="1653382"/>
            <a:ext cx="804863" cy="7683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Straight Connector 44"/>
          <p:cNvCxnSpPr>
            <a:cxnSpLocks noChangeShapeType="1"/>
            <a:stCxn id="38924" idx="4"/>
            <a:endCxn id="38922" idx="0"/>
          </p:cNvCxnSpPr>
          <p:nvPr/>
        </p:nvCxnSpPr>
        <p:spPr bwMode="auto">
          <a:xfrm rot="16200000" flipH="1">
            <a:off x="2709862" y="1749426"/>
            <a:ext cx="804863" cy="57626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Straight Connector 45"/>
          <p:cNvCxnSpPr>
            <a:cxnSpLocks noChangeShapeType="1"/>
            <a:stCxn id="38924" idx="4"/>
            <a:endCxn id="38923" idx="0"/>
          </p:cNvCxnSpPr>
          <p:nvPr/>
        </p:nvCxnSpPr>
        <p:spPr bwMode="auto">
          <a:xfrm rot="16200000" flipH="1">
            <a:off x="3343275" y="1116013"/>
            <a:ext cx="804863" cy="18430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4" name="Straight Connector 55"/>
          <p:cNvCxnSpPr>
            <a:cxnSpLocks noChangeShapeType="1"/>
            <a:stCxn id="38925" idx="4"/>
            <a:endCxn id="38923" idx="0"/>
          </p:cNvCxnSpPr>
          <p:nvPr/>
        </p:nvCxnSpPr>
        <p:spPr bwMode="auto">
          <a:xfrm rot="16200000" flipH="1">
            <a:off x="3899693" y="1672432"/>
            <a:ext cx="804863" cy="730250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5" name="Straight Connector 56"/>
          <p:cNvCxnSpPr>
            <a:cxnSpLocks noChangeShapeType="1"/>
            <a:stCxn id="38925" idx="4"/>
            <a:endCxn id="38922" idx="0"/>
          </p:cNvCxnSpPr>
          <p:nvPr/>
        </p:nvCxnSpPr>
        <p:spPr bwMode="auto">
          <a:xfrm rot="5400000">
            <a:off x="3266281" y="1769269"/>
            <a:ext cx="804863" cy="536575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6" name="Straight Connector 57"/>
          <p:cNvCxnSpPr>
            <a:cxnSpLocks noChangeShapeType="1"/>
            <a:stCxn id="38925" idx="4"/>
            <a:endCxn id="38921" idx="0"/>
          </p:cNvCxnSpPr>
          <p:nvPr/>
        </p:nvCxnSpPr>
        <p:spPr bwMode="auto">
          <a:xfrm rot="5400000">
            <a:off x="2593975" y="1096963"/>
            <a:ext cx="804863" cy="1881187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7" name="Straight Connector 58"/>
          <p:cNvCxnSpPr>
            <a:cxnSpLocks noChangeShapeType="1"/>
            <a:stCxn id="38925" idx="4"/>
            <a:endCxn id="38920" idx="0"/>
          </p:cNvCxnSpPr>
          <p:nvPr/>
        </p:nvCxnSpPr>
        <p:spPr bwMode="auto">
          <a:xfrm rot="5400000">
            <a:off x="2017712" y="520701"/>
            <a:ext cx="804863" cy="3033712"/>
          </a:xfrm>
          <a:prstGeom prst="line">
            <a:avLst/>
          </a:prstGeom>
          <a:noFill/>
          <a:ln w="38100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8938" name="Picture 71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4081463"/>
            <a:ext cx="5537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4418013" y="2506663"/>
            <a:ext cx="50165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4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90563" y="2468563"/>
            <a:ext cx="50165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43088" y="2460625"/>
            <a:ext cx="50165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186113" y="2468563"/>
            <a:ext cx="503237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x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574925" y="933450"/>
            <a:ext cx="5207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89350" y="971550"/>
            <a:ext cx="520700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400175" y="933450"/>
            <a:ext cx="522288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ysClr val="window" lastClr="FFFFFF"/>
                </a:solidFill>
                <a:latin typeface="Calibri"/>
                <a:cs typeface="+mn-cs"/>
              </a:rPr>
              <a:t>a</a:t>
            </a:r>
            <a:r>
              <a:rPr lang="en-US" sz="3200" kern="0" baseline="-25000" dirty="0">
                <a:solidFill>
                  <a:sysClr val="window" lastClr="FFFFFF"/>
                </a:solidFill>
                <a:latin typeface="Calibri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371677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159" y="2039085"/>
            <a:ext cx="3779590" cy="4524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goal of machine learning</a:t>
            </a:r>
            <a:endParaRPr lang="en-US" dirty="0"/>
          </a:p>
        </p:txBody>
      </p:sp>
      <p:pic>
        <p:nvPicPr>
          <p:cNvPr id="5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836" y="2107107"/>
            <a:ext cx="1662824" cy="1113745"/>
          </a:xfrm>
          <a:prstGeom prst="rect">
            <a:avLst/>
          </a:prstGeom>
          <a:noFill/>
        </p:spPr>
      </p:pic>
      <p:pic>
        <p:nvPicPr>
          <p:cNvPr id="6" name="Picture 3" descr="C:\Documents and Settings\hllee\Application Data\SSH\temp\speech_demo.png"/>
          <p:cNvPicPr>
            <a:picLocks noChangeAspect="1" noChangeArrowheads="1"/>
          </p:cNvPicPr>
          <p:nvPr/>
        </p:nvPicPr>
        <p:blipFill>
          <a:blip r:embed="rId3" cstate="print"/>
          <a:srcRect l="47730" t="11764" r="30080" b="61154"/>
          <a:stretch>
            <a:fillRect/>
          </a:stretch>
        </p:blipFill>
        <p:spPr bwMode="auto">
          <a:xfrm>
            <a:off x="2382681" y="3545945"/>
            <a:ext cx="1613010" cy="1198048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H="1">
            <a:off x="4188749" y="26416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 flipH="1">
            <a:off x="4188749" y="4144045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821366" y="2100838"/>
            <a:ext cx="2048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Label: “Motorcycle”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Suggest tags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Image search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21366" y="3545945"/>
            <a:ext cx="2224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Speech recognition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Music classification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Speaker identification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88749" y="5762856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pic>
        <p:nvPicPr>
          <p:cNvPr id="12" name="Picture 3" descr="C:\Users\ang\Desktop\ny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26" y="5049232"/>
            <a:ext cx="1832062" cy="142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821366" y="5162691"/>
            <a:ext cx="2064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dirty="0" smtClean="0"/>
              <a:t>Web search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Anti-spam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Machine translation</a:t>
            </a:r>
          </a:p>
          <a:p>
            <a:pPr algn="l">
              <a:spcBef>
                <a:spcPts val="0"/>
              </a:spcBef>
            </a:pPr>
            <a:r>
              <a:rPr lang="en-US" dirty="0" smtClean="0"/>
              <a:t>…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08325" y="5532022"/>
            <a:ext cx="66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text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80758" y="3913212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audio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409159" y="2387483"/>
            <a:ext cx="1870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 smtClean="0"/>
              <a:t>images/video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777996" y="1458014"/>
            <a:ext cx="1066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 smtClean="0"/>
              <a:t>input</a:t>
            </a:r>
            <a:endParaRPr lang="en-US" sz="3200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5895645" y="1454310"/>
            <a:ext cx="1326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200" u="sng" dirty="0" smtClean="0"/>
              <a:t>output</a:t>
            </a:r>
            <a:endParaRPr lang="en-US" sz="3200" u="sng" dirty="0"/>
          </a:p>
        </p:txBody>
      </p:sp>
      <p:sp>
        <p:nvSpPr>
          <p:cNvPr id="20" name="Rectangle 19"/>
          <p:cNvSpPr/>
          <p:nvPr/>
        </p:nvSpPr>
        <p:spPr>
          <a:xfrm>
            <a:off x="4572000" y="2376725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1999" y="3876392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71999" y="5497934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3896882" y="947382"/>
            <a:ext cx="2512464" cy="1041176"/>
          </a:xfrm>
          <a:prstGeom prst="wedgeRoundRectCallout">
            <a:avLst>
              <a:gd name="adj1" fmla="val -38343"/>
              <a:gd name="adj2" fmla="val 100147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engineering: most time consuming!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545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3"/>
          <p:cNvSpPr>
            <a:spLocks noChangeArrowheads="1"/>
          </p:cNvSpPr>
          <p:nvPr/>
        </p:nvSpPr>
        <p:spPr bwMode="auto">
          <a:xfrm>
            <a:off x="8220075" y="6540500"/>
            <a:ext cx="1920875" cy="13430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Deep Belief Network</a:t>
            </a:r>
          </a:p>
        </p:txBody>
      </p:sp>
      <p:pic>
        <p:nvPicPr>
          <p:cNvPr id="399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008188"/>
            <a:ext cx="5070475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4"/>
          <p:cNvSpPr txBox="1">
            <a:spLocks noChangeArrowheads="1"/>
          </p:cNvSpPr>
          <p:nvPr/>
        </p:nvSpPr>
        <p:spPr bwMode="auto">
          <a:xfrm>
            <a:off x="5954713" y="4965700"/>
            <a:ext cx="3687762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Input [x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39942" name="Text Box 5"/>
          <p:cNvSpPr txBox="1">
            <a:spLocks noChangeArrowheads="1"/>
          </p:cNvSpPr>
          <p:nvPr/>
        </p:nvSpPr>
        <p:spPr bwMode="auto">
          <a:xfrm>
            <a:off x="5954713" y="3506788"/>
            <a:ext cx="2690812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2. [a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728070" name="Text Box 6"/>
          <p:cNvSpPr txBox="1">
            <a:spLocks noChangeArrowheads="1"/>
          </p:cNvSpPr>
          <p:nvPr/>
        </p:nvSpPr>
        <p:spPr bwMode="auto">
          <a:xfrm>
            <a:off x="5916613" y="2200275"/>
            <a:ext cx="296545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3. [b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spcBef>
                <a:spcPct val="20000"/>
              </a:spcBef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9944" name="Rectangle 7"/>
          <p:cNvSpPr>
            <a:spLocks noChangeArrowheads="1"/>
          </p:cNvSpPr>
          <p:nvPr/>
        </p:nvSpPr>
        <p:spPr bwMode="auto">
          <a:xfrm>
            <a:off x="76200" y="1816100"/>
            <a:ext cx="914400" cy="9144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960438" y="1855678"/>
            <a:ext cx="4378325" cy="1841500"/>
            <a:chOff x="969" y="975"/>
            <a:chExt cx="2758" cy="1160"/>
          </a:xfrm>
          <a:solidFill>
            <a:schemeClr val="tx1"/>
          </a:solidFill>
        </p:grpSpPr>
        <p:sp>
          <p:nvSpPr>
            <p:cNvPr id="96267" name="Rectangle 9"/>
            <p:cNvSpPr>
              <a:spLocks noChangeArrowheads="1"/>
            </p:cNvSpPr>
            <p:nvPr/>
          </p:nvSpPr>
          <p:spPr bwMode="auto">
            <a:xfrm>
              <a:off x="969" y="975"/>
              <a:ext cx="2758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wrap="none"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68" name="Rectangle 10"/>
            <p:cNvSpPr>
              <a:spLocks noChangeArrowheads="1"/>
            </p:cNvSpPr>
            <p:nvPr/>
          </p:nvSpPr>
          <p:spPr bwMode="auto">
            <a:xfrm>
              <a:off x="1646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69" name="Rectangle 11"/>
            <p:cNvSpPr>
              <a:spLocks noChangeArrowheads="1"/>
            </p:cNvSpPr>
            <p:nvPr/>
          </p:nvSpPr>
          <p:spPr bwMode="auto">
            <a:xfrm>
              <a:off x="1767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70" name="Rectangle 12"/>
            <p:cNvSpPr>
              <a:spLocks noChangeArrowheads="1"/>
            </p:cNvSpPr>
            <p:nvPr/>
          </p:nvSpPr>
          <p:spPr bwMode="auto">
            <a:xfrm>
              <a:off x="1695" y="1168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71" name="Rectangle 13"/>
            <p:cNvSpPr>
              <a:spLocks noChangeArrowheads="1"/>
            </p:cNvSpPr>
            <p:nvPr/>
          </p:nvSpPr>
          <p:spPr bwMode="auto">
            <a:xfrm>
              <a:off x="2541" y="1047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72" name="Rectangle 14"/>
            <p:cNvSpPr>
              <a:spLocks noChangeArrowheads="1"/>
            </p:cNvSpPr>
            <p:nvPr/>
          </p:nvSpPr>
          <p:spPr bwMode="auto">
            <a:xfrm>
              <a:off x="2614" y="1120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96273" name="Rectangle 15"/>
            <p:cNvSpPr>
              <a:spLocks noChangeArrowheads="1"/>
            </p:cNvSpPr>
            <p:nvPr/>
          </p:nvSpPr>
          <p:spPr bwMode="auto">
            <a:xfrm>
              <a:off x="2668" y="1059"/>
              <a:ext cx="435" cy="967"/>
            </a:xfrm>
            <a:prstGeom prst="rect">
              <a:avLst/>
            </a:prstGeom>
            <a:grpFill/>
            <a:ln w="25400" algn="ctr">
              <a:noFill/>
              <a:miter lim="800000"/>
              <a:headEnd/>
              <a:tailEnd/>
            </a:ln>
          </p:spPr>
          <p:txBody>
            <a:bodyPr lIns="90487" tIns="44450" rIns="90487" bIns="44450" anchor="ctr">
              <a:spAutoFit/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39946" name="Content Placeholder 2"/>
          <p:cNvSpPr>
            <a:spLocks noGrp="1"/>
          </p:cNvSpPr>
          <p:nvPr>
            <p:ph idx="1"/>
          </p:nvPr>
        </p:nvSpPr>
        <p:spPr>
          <a:xfrm>
            <a:off x="461963" y="817563"/>
            <a:ext cx="8229600" cy="1190625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b="0" smtClean="0"/>
              <a:t>Similar to a sparse autoencoder in many ways. Stack RBMs on top of each other to get DBN. </a:t>
            </a:r>
          </a:p>
        </p:txBody>
      </p:sp>
      <p:sp>
        <p:nvSpPr>
          <p:cNvPr id="39947" name="TextBox 21"/>
          <p:cNvSpPr txBox="1">
            <a:spLocks noChangeArrowheads="1"/>
          </p:cNvSpPr>
          <p:nvPr/>
        </p:nvSpPr>
        <p:spPr bwMode="auto">
          <a:xfrm>
            <a:off x="0" y="6858000"/>
            <a:ext cx="83740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100000"/>
              </a:spcBef>
            </a:pPr>
            <a:r>
              <a:rPr lang="en-US" sz="2400">
                <a:solidFill>
                  <a:schemeClr val="bg1"/>
                </a:solidFill>
              </a:rPr>
              <a:t>Train with approximate maximum likelihood (often with sparsity constraint on a</a:t>
            </a:r>
            <a:r>
              <a:rPr lang="en-US" sz="2400" baseline="-25000">
                <a:solidFill>
                  <a:schemeClr val="bg1"/>
                </a:solidFill>
              </a:rPr>
              <a:t>i</a:t>
            </a:r>
            <a:r>
              <a:rPr lang="en-US" sz="2400">
                <a:solidFill>
                  <a:schemeClr val="bg1"/>
                </a:solidFill>
              </a:rPr>
              <a:t>’s): </a:t>
            </a:r>
          </a:p>
        </p:txBody>
      </p:sp>
      <p:pic>
        <p:nvPicPr>
          <p:cNvPr id="39948" name="Picture 25" descr="addin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650" y="7280275"/>
            <a:ext cx="2919413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422275" y="4159250"/>
            <a:ext cx="5456238" cy="16129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487" tIns="44450" rIns="90487" bIns="44450"/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30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70" grpId="0"/>
      <p:bldP spid="20" grpId="0" animBg="1"/>
      <p:bldP spid="20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Deep Belief Network</a:t>
            </a:r>
          </a:p>
        </p:txBody>
      </p:sp>
      <p:grpSp>
        <p:nvGrpSpPr>
          <p:cNvPr id="40963" name="Group 20"/>
          <p:cNvGrpSpPr>
            <a:grpSpLocks/>
          </p:cNvGrpSpPr>
          <p:nvPr/>
        </p:nvGrpSpPr>
        <p:grpSpPr bwMode="auto">
          <a:xfrm>
            <a:off x="38100" y="1136650"/>
            <a:ext cx="5719763" cy="4930775"/>
            <a:chOff x="757237" y="1540833"/>
            <a:chExt cx="5719763" cy="4931404"/>
          </a:xfrm>
        </p:grpSpPr>
        <p:grpSp>
          <p:nvGrpSpPr>
            <p:cNvPr id="40968" name="Group 19"/>
            <p:cNvGrpSpPr>
              <a:grpSpLocks/>
            </p:cNvGrpSpPr>
            <p:nvPr/>
          </p:nvGrpSpPr>
          <p:grpSpPr bwMode="auto">
            <a:xfrm>
              <a:off x="1096274" y="1540833"/>
              <a:ext cx="5380726" cy="4228061"/>
              <a:chOff x="1104900" y="1540833"/>
              <a:chExt cx="5380726" cy="4228061"/>
            </a:xfrm>
          </p:grpSpPr>
          <p:pic>
            <p:nvPicPr>
              <p:cNvPr id="40971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41297" y="1540833"/>
                <a:ext cx="5070475" cy="3538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72" name="Rectangle 9"/>
              <p:cNvSpPr>
                <a:spLocks noChangeArrowheads="1"/>
              </p:cNvSpPr>
              <p:nvPr/>
            </p:nvSpPr>
            <p:spPr bwMode="auto">
              <a:xfrm>
                <a:off x="1104900" y="3186136"/>
                <a:ext cx="5380726" cy="258275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7" tIns="44450" rIns="90487" bIns="4445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4096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2933700"/>
              <a:ext cx="5070475" cy="3538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70" name="Rectangle 7"/>
            <p:cNvSpPr>
              <a:spLocks noChangeArrowheads="1"/>
            </p:cNvSpPr>
            <p:nvPr/>
          </p:nvSpPr>
          <p:spPr bwMode="auto">
            <a:xfrm>
              <a:off x="757237" y="2741612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7" tIns="44450" rIns="90487" bIns="4445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5991225" y="5233988"/>
            <a:ext cx="3689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Input [x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x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4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6029325" y="3813175"/>
            <a:ext cx="26908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2. [a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a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5984875" y="2506663"/>
            <a:ext cx="296545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3. [b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b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spcBef>
                <a:spcPct val="20000"/>
              </a:spcBef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6069013" y="1123950"/>
            <a:ext cx="2965450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marL="381000" indent="-3810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Layer 4. [c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1, 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c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2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, c</a:t>
            </a:r>
            <a:r>
              <a:rPr lang="en-US" sz="2400" baseline="-25000">
                <a:solidFill>
                  <a:srgbClr val="FFFFFF"/>
                </a:solidFill>
                <a:latin typeface="Arial" panose="020B0604020202020204" pitchFamily="34" charset="0"/>
              </a:rPr>
              <a:t>3</a:t>
            </a:r>
            <a:r>
              <a:rPr lang="en-US" sz="2400">
                <a:solidFill>
                  <a:srgbClr val="FFFFFF"/>
                </a:solidFill>
                <a:latin typeface="Arial" panose="020B0604020202020204" pitchFamily="34" charset="0"/>
              </a:rPr>
              <a:t>]</a:t>
            </a:r>
          </a:p>
          <a:p>
            <a:pPr eaLnBrk="1" hangingPunct="1">
              <a:spcBef>
                <a:spcPct val="20000"/>
              </a:spcBef>
            </a:pPr>
            <a:endParaRPr lang="en-US" sz="24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56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54010" r="494"/>
          <a:stretch>
            <a:fillRect/>
          </a:stretch>
        </p:blipFill>
        <p:spPr bwMode="auto">
          <a:xfrm>
            <a:off x="914400" y="3009900"/>
            <a:ext cx="75374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DBN for audio</a:t>
            </a:r>
          </a:p>
        </p:txBody>
      </p:sp>
      <p:cxnSp>
        <p:nvCxnSpPr>
          <p:cNvPr id="43012" name="Straight Arrow Connector 7"/>
          <p:cNvCxnSpPr>
            <a:cxnSpLocks noChangeShapeType="1"/>
            <a:stCxn id="43038" idx="4"/>
          </p:cNvCxnSpPr>
          <p:nvPr/>
        </p:nvCxnSpPr>
        <p:spPr bwMode="auto">
          <a:xfrm>
            <a:off x="1116013" y="2400300"/>
            <a:ext cx="914400" cy="914400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906463" y="2095500"/>
            <a:ext cx="457200" cy="3543300"/>
            <a:chOff x="906780" y="2095500"/>
            <a:chExt cx="457200" cy="3543300"/>
          </a:xfrm>
        </p:grpSpPr>
        <p:sp>
          <p:nvSpPr>
            <p:cNvPr id="43037" name="Rectangle 4"/>
            <p:cNvSpPr>
              <a:spLocks noChangeArrowheads="1"/>
            </p:cNvSpPr>
            <p:nvPr/>
          </p:nvSpPr>
          <p:spPr bwMode="auto">
            <a:xfrm>
              <a:off x="906780" y="3009900"/>
              <a:ext cx="457200" cy="26289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038" name="Oval 5"/>
            <p:cNvSpPr>
              <a:spLocks noChangeArrowheads="1"/>
            </p:cNvSpPr>
            <p:nvPr/>
          </p:nvSpPr>
          <p:spPr bwMode="auto">
            <a:xfrm>
              <a:off x="1001233" y="2095500"/>
              <a:ext cx="274320" cy="27432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3039" name="Straight Arrow Connector 9"/>
            <p:cNvCxnSpPr>
              <a:cxnSpLocks noChangeShapeType="1"/>
              <a:stCxn id="43038" idx="4"/>
              <a:endCxn id="43037" idx="0"/>
            </p:cNvCxnSpPr>
            <p:nvPr/>
          </p:nvCxnSpPr>
          <p:spPr bwMode="auto">
            <a:xfrm rot="5400000">
              <a:off x="816847" y="2688354"/>
              <a:ext cx="640080" cy="301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19200" y="2095500"/>
            <a:ext cx="457200" cy="3543300"/>
            <a:chOff x="1219200" y="2095500"/>
            <a:chExt cx="457200" cy="3543300"/>
          </a:xfrm>
        </p:grpSpPr>
        <p:sp>
          <p:nvSpPr>
            <p:cNvPr id="43034" name="Rectangle 13"/>
            <p:cNvSpPr>
              <a:spLocks noChangeArrowheads="1"/>
            </p:cNvSpPr>
            <p:nvPr/>
          </p:nvSpPr>
          <p:spPr bwMode="auto">
            <a:xfrm>
              <a:off x="1219200" y="3009900"/>
              <a:ext cx="457200" cy="26289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035" name="Oval 14"/>
            <p:cNvSpPr>
              <a:spLocks noChangeArrowheads="1"/>
            </p:cNvSpPr>
            <p:nvPr/>
          </p:nvSpPr>
          <p:spPr bwMode="auto">
            <a:xfrm>
              <a:off x="1313653" y="2095500"/>
              <a:ext cx="274320" cy="27432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3036" name="Straight Arrow Connector 15"/>
            <p:cNvCxnSpPr>
              <a:cxnSpLocks noChangeShapeType="1"/>
              <a:stCxn id="43035" idx="4"/>
              <a:endCxn id="43034" idx="0"/>
            </p:cNvCxnSpPr>
            <p:nvPr/>
          </p:nvCxnSpPr>
          <p:spPr bwMode="auto">
            <a:xfrm rot="5400000">
              <a:off x="1129267" y="2688354"/>
              <a:ext cx="640080" cy="301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524000" y="2095500"/>
            <a:ext cx="457200" cy="3543300"/>
            <a:chOff x="1219200" y="2095500"/>
            <a:chExt cx="457200" cy="3543300"/>
          </a:xfrm>
        </p:grpSpPr>
        <p:sp>
          <p:nvSpPr>
            <p:cNvPr id="43031" name="Rectangle 19"/>
            <p:cNvSpPr>
              <a:spLocks noChangeArrowheads="1"/>
            </p:cNvSpPr>
            <p:nvPr/>
          </p:nvSpPr>
          <p:spPr bwMode="auto">
            <a:xfrm>
              <a:off x="1219200" y="3009900"/>
              <a:ext cx="457200" cy="26289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032" name="Oval 20"/>
            <p:cNvSpPr>
              <a:spLocks noChangeArrowheads="1"/>
            </p:cNvSpPr>
            <p:nvPr/>
          </p:nvSpPr>
          <p:spPr bwMode="auto">
            <a:xfrm>
              <a:off x="1313653" y="2095500"/>
              <a:ext cx="274320" cy="27432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3033" name="Straight Arrow Connector 21"/>
            <p:cNvCxnSpPr>
              <a:cxnSpLocks noChangeShapeType="1"/>
              <a:stCxn id="43032" idx="4"/>
              <a:endCxn id="43031" idx="0"/>
            </p:cNvCxnSpPr>
            <p:nvPr/>
          </p:nvCxnSpPr>
          <p:spPr bwMode="auto">
            <a:xfrm rot="5400000">
              <a:off x="1129267" y="2688354"/>
              <a:ext cx="640080" cy="301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828800" y="2095500"/>
            <a:ext cx="457200" cy="3543300"/>
            <a:chOff x="1219200" y="2095500"/>
            <a:chExt cx="457200" cy="3543300"/>
          </a:xfrm>
        </p:grpSpPr>
        <p:sp>
          <p:nvSpPr>
            <p:cNvPr id="43028" name="Rectangle 32"/>
            <p:cNvSpPr>
              <a:spLocks noChangeArrowheads="1"/>
            </p:cNvSpPr>
            <p:nvPr/>
          </p:nvSpPr>
          <p:spPr bwMode="auto">
            <a:xfrm>
              <a:off x="1219200" y="3009900"/>
              <a:ext cx="457200" cy="26289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3029" name="Oval 33"/>
            <p:cNvSpPr>
              <a:spLocks noChangeArrowheads="1"/>
            </p:cNvSpPr>
            <p:nvPr/>
          </p:nvSpPr>
          <p:spPr bwMode="auto">
            <a:xfrm>
              <a:off x="1313653" y="2095500"/>
              <a:ext cx="274320" cy="27432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3030" name="Straight Arrow Connector 34"/>
            <p:cNvCxnSpPr>
              <a:cxnSpLocks noChangeShapeType="1"/>
              <a:stCxn id="43029" idx="4"/>
              <a:endCxn id="43028" idx="0"/>
            </p:cNvCxnSpPr>
            <p:nvPr/>
          </p:nvCxnSpPr>
          <p:spPr bwMode="auto">
            <a:xfrm rot="5400000">
              <a:off x="1129267" y="2688354"/>
              <a:ext cx="640080" cy="301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1138238" y="1333500"/>
            <a:ext cx="922337" cy="762000"/>
            <a:chOff x="1138393" y="1333500"/>
            <a:chExt cx="922019" cy="762001"/>
          </a:xfrm>
        </p:grpSpPr>
        <p:sp>
          <p:nvSpPr>
            <p:cNvPr id="43023" name="Oval 22"/>
            <p:cNvSpPr>
              <a:spLocks noChangeArrowheads="1"/>
            </p:cNvSpPr>
            <p:nvPr/>
          </p:nvSpPr>
          <p:spPr bwMode="auto">
            <a:xfrm>
              <a:off x="1440180" y="1333500"/>
              <a:ext cx="274320" cy="27432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487" tIns="44450" rIns="90487" bIns="4445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3024" name="Straight Arrow Connector 23"/>
            <p:cNvCxnSpPr>
              <a:cxnSpLocks noChangeShapeType="1"/>
              <a:stCxn id="43023" idx="4"/>
              <a:endCxn id="43038" idx="0"/>
            </p:cNvCxnSpPr>
            <p:nvPr/>
          </p:nvCxnSpPr>
          <p:spPr bwMode="auto">
            <a:xfrm rot="5400000">
              <a:off x="1114027" y="1632187"/>
              <a:ext cx="487680" cy="438947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5" name="Straight Arrow Connector 26"/>
            <p:cNvCxnSpPr>
              <a:cxnSpLocks noChangeShapeType="1"/>
              <a:stCxn id="43023" idx="4"/>
              <a:endCxn id="43032" idx="0"/>
            </p:cNvCxnSpPr>
            <p:nvPr/>
          </p:nvCxnSpPr>
          <p:spPr bwMode="auto">
            <a:xfrm rot="16200000" flipH="1">
              <a:off x="1422636" y="1762523"/>
              <a:ext cx="487680" cy="17827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6" name="Straight Arrow Connector 27"/>
            <p:cNvCxnSpPr>
              <a:cxnSpLocks noChangeShapeType="1"/>
              <a:stCxn id="43023" idx="4"/>
              <a:endCxn id="43035" idx="0"/>
            </p:cNvCxnSpPr>
            <p:nvPr/>
          </p:nvCxnSpPr>
          <p:spPr bwMode="auto">
            <a:xfrm rot="5400000">
              <a:off x="1270237" y="1788397"/>
              <a:ext cx="487680" cy="126527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27" name="Straight Arrow Connector 35"/>
            <p:cNvCxnSpPr>
              <a:cxnSpLocks noChangeShapeType="1"/>
              <a:stCxn id="43023" idx="4"/>
              <a:endCxn id="43029" idx="0"/>
            </p:cNvCxnSpPr>
            <p:nvPr/>
          </p:nvCxnSpPr>
          <p:spPr bwMode="auto">
            <a:xfrm rot="16200000" flipH="1">
              <a:off x="1575036" y="1610123"/>
              <a:ext cx="487680" cy="483073"/>
            </a:xfrm>
            <a:prstGeom prst="straightConnector1">
              <a:avLst/>
            </a:prstGeom>
            <a:noFill/>
            <a:ln w="19050" algn="ctr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018" name="TextBox 41"/>
          <p:cNvSpPr txBox="1">
            <a:spLocks noChangeArrowheads="1"/>
          </p:cNvSpPr>
          <p:nvPr/>
        </p:nvSpPr>
        <p:spPr bwMode="auto">
          <a:xfrm>
            <a:off x="3733800" y="5829300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>
                <a:solidFill>
                  <a:schemeClr val="bg1"/>
                </a:solidFill>
              </a:rPr>
              <a:t>Spectrogram</a:t>
            </a:r>
          </a:p>
        </p:txBody>
      </p:sp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2590800" y="2171700"/>
            <a:ext cx="609600" cy="1588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2571750" y="1458913"/>
            <a:ext cx="609600" cy="1587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3200400" y="198120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>
                <a:solidFill>
                  <a:schemeClr val="bg1"/>
                </a:solidFill>
              </a:rPr>
              <a:t>Detection units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163888" y="1268413"/>
            <a:ext cx="18653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>
                <a:solidFill>
                  <a:schemeClr val="bg1"/>
                </a:solidFill>
              </a:rPr>
              <a:t>Max pooling unit</a:t>
            </a:r>
          </a:p>
        </p:txBody>
      </p:sp>
    </p:spTree>
    <p:extLst>
      <p:ext uri="{BB962C8B-B14F-4D97-AF65-F5344CB8AC3E}">
        <p14:creationId xmlns:p14="http://schemas.microsoft.com/office/powerpoint/2010/main" val="10860249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Convolutional DBN for audio</a:t>
            </a:r>
          </a:p>
        </p:txBody>
      </p:sp>
      <p:pic>
        <p:nvPicPr>
          <p:cNvPr id="44035" name="Picture 2" descr="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t="54010" r="494"/>
          <a:stretch>
            <a:fillRect/>
          </a:stretch>
        </p:blipFill>
        <p:spPr bwMode="auto">
          <a:xfrm>
            <a:off x="914400" y="3009900"/>
            <a:ext cx="75374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6" name="Group 28"/>
          <p:cNvGrpSpPr>
            <a:grpSpLocks/>
          </p:cNvGrpSpPr>
          <p:nvPr/>
        </p:nvGrpSpPr>
        <p:grpSpPr bwMode="auto">
          <a:xfrm>
            <a:off x="906463" y="1333500"/>
            <a:ext cx="1379537" cy="4305300"/>
            <a:chOff x="906780" y="1333500"/>
            <a:chExt cx="1379220" cy="4305300"/>
          </a:xfrm>
        </p:grpSpPr>
        <p:cxnSp>
          <p:nvCxnSpPr>
            <p:cNvPr id="44158" name="Straight Arrow Connector 7"/>
            <p:cNvCxnSpPr>
              <a:cxnSpLocks noChangeShapeType="1"/>
              <a:stCxn id="44179" idx="4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44159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178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79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80" name="Straight Arrow Connector 9"/>
              <p:cNvCxnSpPr>
                <a:cxnSpLocks noChangeShapeType="1"/>
                <a:stCxn id="44179" idx="4"/>
                <a:endCxn id="44178" idx="0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60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75" name="Rectangle 13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76" name="Oval 14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77" name="Straight Arrow Connector 15"/>
              <p:cNvCxnSpPr>
                <a:cxnSpLocks noChangeShapeType="1"/>
                <a:stCxn id="44176" idx="4"/>
                <a:endCxn id="44175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61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72" name="Rectangle 19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73" name="Oval 20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74" name="Straight Arrow Connector 21"/>
              <p:cNvCxnSpPr>
                <a:cxnSpLocks noChangeShapeType="1"/>
                <a:stCxn id="44173" idx="4"/>
                <a:endCxn id="44172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62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69" name="Rectangle 32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70" name="Oval 33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71" name="Straight Arrow Connector 34"/>
              <p:cNvCxnSpPr>
                <a:cxnSpLocks noChangeShapeType="1"/>
                <a:stCxn id="44170" idx="4"/>
                <a:endCxn id="44169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63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164" name="Oval 22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65" name="Straight Arrow Connector 23"/>
              <p:cNvCxnSpPr>
                <a:cxnSpLocks noChangeShapeType="1"/>
                <a:stCxn id="44164" idx="4"/>
                <a:endCxn id="44179" idx="0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66" name="Straight Arrow Connector 26"/>
              <p:cNvCxnSpPr>
                <a:cxnSpLocks noChangeShapeType="1"/>
                <a:stCxn id="44164" idx="4"/>
                <a:endCxn id="44173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67" name="Straight Arrow Connector 27"/>
              <p:cNvCxnSpPr>
                <a:cxnSpLocks noChangeShapeType="1"/>
                <a:stCxn id="44164" idx="4"/>
                <a:endCxn id="44176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68" name="Straight Arrow Connector 35"/>
              <p:cNvCxnSpPr>
                <a:cxnSpLocks noChangeShapeType="1"/>
                <a:stCxn id="44164" idx="4"/>
                <a:endCxn id="44170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4037" name="TextBox 41"/>
          <p:cNvSpPr txBox="1">
            <a:spLocks noChangeArrowheads="1"/>
          </p:cNvSpPr>
          <p:nvPr/>
        </p:nvSpPr>
        <p:spPr bwMode="auto">
          <a:xfrm>
            <a:off x="3733800" y="5829300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100000"/>
              </a:spcBef>
            </a:pPr>
            <a:r>
              <a:rPr lang="en-US">
                <a:solidFill>
                  <a:schemeClr val="bg1"/>
                </a:solidFill>
              </a:rPr>
              <a:t>Spectrogram</a:t>
            </a:r>
          </a:p>
        </p:txBody>
      </p: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2133600" y="1333500"/>
            <a:ext cx="1379538" cy="4305300"/>
            <a:chOff x="906780" y="1333500"/>
            <a:chExt cx="1379220" cy="4305300"/>
          </a:xfrm>
        </p:grpSpPr>
        <p:cxnSp>
          <p:nvCxnSpPr>
            <p:cNvPr id="44135" name="Straight Arrow Connector 30"/>
            <p:cNvCxnSpPr>
              <a:cxnSpLocks noChangeShapeType="1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2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155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56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57" name="Straight Arrow Connector 57"/>
              <p:cNvCxnSpPr>
                <a:cxnSpLocks noChangeShapeType="1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37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52" name="Rectangle 52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53" name="Oval 53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54" name="Straight Arrow Connector 54"/>
              <p:cNvCxnSpPr>
                <a:cxnSpLocks noChangeShapeType="1"/>
                <a:stCxn id="44153" idx="4"/>
                <a:endCxn id="44152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38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49" name="Rectangle 49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50" name="Oval 50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51" name="Straight Arrow Connector 51"/>
              <p:cNvCxnSpPr>
                <a:cxnSpLocks noChangeShapeType="1"/>
                <a:stCxn id="44150" idx="4"/>
                <a:endCxn id="44149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39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46" name="Rectangle 46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47" name="Oval 47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48" name="Straight Arrow Connector 48"/>
              <p:cNvCxnSpPr>
                <a:cxnSpLocks noChangeShapeType="1"/>
                <a:stCxn id="44147" idx="4"/>
                <a:endCxn id="44146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40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141" name="Oval 40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42" name="Straight Arrow Connector 42"/>
              <p:cNvCxnSpPr>
                <a:cxnSpLocks noChangeShapeType="1"/>
                <a:stCxn id="44141" idx="4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43" name="Straight Arrow Connector 43"/>
              <p:cNvCxnSpPr>
                <a:cxnSpLocks noChangeShapeType="1"/>
                <a:stCxn id="44141" idx="4"/>
                <a:endCxn id="44150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44" name="Straight Arrow Connector 44"/>
              <p:cNvCxnSpPr>
                <a:cxnSpLocks noChangeShapeType="1"/>
                <a:stCxn id="44141" idx="4"/>
                <a:endCxn id="44153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45" name="Straight Arrow Connector 45"/>
              <p:cNvCxnSpPr>
                <a:cxnSpLocks noChangeShapeType="1"/>
                <a:stCxn id="44141" idx="4"/>
                <a:endCxn id="44147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4" name="Group 58"/>
          <p:cNvGrpSpPr>
            <a:grpSpLocks/>
          </p:cNvGrpSpPr>
          <p:nvPr/>
        </p:nvGrpSpPr>
        <p:grpSpPr bwMode="auto">
          <a:xfrm>
            <a:off x="3382963" y="1333500"/>
            <a:ext cx="1379537" cy="4305300"/>
            <a:chOff x="906780" y="1333500"/>
            <a:chExt cx="1379220" cy="4305300"/>
          </a:xfrm>
        </p:grpSpPr>
        <p:cxnSp>
          <p:nvCxnSpPr>
            <p:cNvPr id="44112" name="Straight Arrow Connector 59"/>
            <p:cNvCxnSpPr>
              <a:cxnSpLocks noChangeShapeType="1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44113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132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33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34" name="Straight Arrow Connector 81"/>
              <p:cNvCxnSpPr>
                <a:cxnSpLocks noChangeShapeType="1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14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29" name="Rectangle 76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30" name="Oval 77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31" name="Straight Arrow Connector 78"/>
              <p:cNvCxnSpPr>
                <a:cxnSpLocks noChangeShapeType="1"/>
                <a:stCxn id="44130" idx="4"/>
                <a:endCxn id="44129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15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26" name="Rectangle 73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27" name="Oval 74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28" name="Straight Arrow Connector 75"/>
              <p:cNvCxnSpPr>
                <a:cxnSpLocks noChangeShapeType="1"/>
                <a:stCxn id="44127" idx="4"/>
                <a:endCxn id="44126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16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23" name="Rectangle 70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24" name="Oval 71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25" name="Straight Arrow Connector 72"/>
              <p:cNvCxnSpPr>
                <a:cxnSpLocks noChangeShapeType="1"/>
                <a:stCxn id="44124" idx="4"/>
                <a:endCxn id="44123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117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118" name="Oval 65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19" name="Straight Arrow Connector 66"/>
              <p:cNvCxnSpPr>
                <a:cxnSpLocks noChangeShapeType="1"/>
                <a:stCxn id="44118" idx="4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20" name="Straight Arrow Connector 67"/>
              <p:cNvCxnSpPr>
                <a:cxnSpLocks noChangeShapeType="1"/>
                <a:stCxn id="44118" idx="4"/>
                <a:endCxn id="44127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21" name="Straight Arrow Connector 68"/>
              <p:cNvCxnSpPr>
                <a:cxnSpLocks noChangeShapeType="1"/>
                <a:stCxn id="44118" idx="4"/>
                <a:endCxn id="44130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122" name="Straight Arrow Connector 69"/>
              <p:cNvCxnSpPr>
                <a:cxnSpLocks noChangeShapeType="1"/>
                <a:stCxn id="44118" idx="4"/>
                <a:endCxn id="44124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0" name="Group 82"/>
          <p:cNvGrpSpPr>
            <a:grpSpLocks/>
          </p:cNvGrpSpPr>
          <p:nvPr/>
        </p:nvGrpSpPr>
        <p:grpSpPr bwMode="auto">
          <a:xfrm>
            <a:off x="4610100" y="1333500"/>
            <a:ext cx="1379538" cy="4305300"/>
            <a:chOff x="906780" y="1333500"/>
            <a:chExt cx="1379220" cy="4305300"/>
          </a:xfrm>
        </p:grpSpPr>
        <p:cxnSp>
          <p:nvCxnSpPr>
            <p:cNvPr id="44089" name="Straight Arrow Connector 83"/>
            <p:cNvCxnSpPr>
              <a:cxnSpLocks noChangeShapeType="1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44090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109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10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11" name="Straight Arrow Connector 105"/>
              <p:cNvCxnSpPr>
                <a:cxnSpLocks noChangeShapeType="1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91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06" name="Rectangle 100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07" name="Oval 101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08" name="Straight Arrow Connector 102"/>
              <p:cNvCxnSpPr>
                <a:cxnSpLocks noChangeShapeType="1"/>
                <a:stCxn id="44107" idx="4"/>
                <a:endCxn id="44106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92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03" name="Rectangle 97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04" name="Oval 98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05" name="Straight Arrow Connector 99"/>
              <p:cNvCxnSpPr>
                <a:cxnSpLocks noChangeShapeType="1"/>
                <a:stCxn id="44104" idx="4"/>
                <a:endCxn id="44103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93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100" name="Rectangle 94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101" name="Oval 95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102" name="Straight Arrow Connector 96"/>
              <p:cNvCxnSpPr>
                <a:cxnSpLocks noChangeShapeType="1"/>
                <a:stCxn id="44101" idx="4"/>
                <a:endCxn id="44100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94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095" name="Oval 89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96" name="Straight Arrow Connector 90"/>
              <p:cNvCxnSpPr>
                <a:cxnSpLocks noChangeShapeType="1"/>
                <a:stCxn id="44095" idx="4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97" name="Straight Arrow Connector 91"/>
              <p:cNvCxnSpPr>
                <a:cxnSpLocks noChangeShapeType="1"/>
                <a:stCxn id="44095" idx="4"/>
                <a:endCxn id="44104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98" name="Straight Arrow Connector 92"/>
              <p:cNvCxnSpPr>
                <a:cxnSpLocks noChangeShapeType="1"/>
                <a:stCxn id="44095" idx="4"/>
                <a:endCxn id="44107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99" name="Straight Arrow Connector 93"/>
              <p:cNvCxnSpPr>
                <a:cxnSpLocks noChangeShapeType="1"/>
                <a:stCxn id="44095" idx="4"/>
                <a:endCxn id="44101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26" name="Group 106"/>
          <p:cNvGrpSpPr>
            <a:grpSpLocks/>
          </p:cNvGrpSpPr>
          <p:nvPr/>
        </p:nvGrpSpPr>
        <p:grpSpPr bwMode="auto">
          <a:xfrm>
            <a:off x="5859463" y="1333500"/>
            <a:ext cx="1379537" cy="4305300"/>
            <a:chOff x="906780" y="1333500"/>
            <a:chExt cx="1379220" cy="4305300"/>
          </a:xfrm>
        </p:grpSpPr>
        <p:cxnSp>
          <p:nvCxnSpPr>
            <p:cNvPr id="44066" name="Straight Arrow Connector 107"/>
            <p:cNvCxnSpPr>
              <a:cxnSpLocks noChangeShapeType="1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44067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086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87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88" name="Straight Arrow Connector 129"/>
              <p:cNvCxnSpPr>
                <a:cxnSpLocks noChangeShapeType="1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68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83" name="Rectangle 124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84" name="Oval 125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85" name="Straight Arrow Connector 126"/>
              <p:cNvCxnSpPr>
                <a:cxnSpLocks noChangeShapeType="1"/>
                <a:stCxn id="44084" idx="4"/>
                <a:endCxn id="44083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69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80" name="Rectangle 121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81" name="Oval 122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82" name="Straight Arrow Connector 123"/>
              <p:cNvCxnSpPr>
                <a:cxnSpLocks noChangeShapeType="1"/>
                <a:stCxn id="44081" idx="4"/>
                <a:endCxn id="44080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70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77" name="Rectangle 118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78" name="Oval 119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79" name="Straight Arrow Connector 120"/>
              <p:cNvCxnSpPr>
                <a:cxnSpLocks noChangeShapeType="1"/>
                <a:stCxn id="44078" idx="4"/>
                <a:endCxn id="44077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71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072" name="Oval 113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73" name="Straight Arrow Connector 114"/>
              <p:cNvCxnSpPr>
                <a:cxnSpLocks noChangeShapeType="1"/>
                <a:stCxn id="44072" idx="4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74" name="Straight Arrow Connector 115"/>
              <p:cNvCxnSpPr>
                <a:cxnSpLocks noChangeShapeType="1"/>
                <a:stCxn id="44072" idx="4"/>
                <a:endCxn id="44081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75" name="Straight Arrow Connector 116"/>
              <p:cNvCxnSpPr>
                <a:cxnSpLocks noChangeShapeType="1"/>
                <a:stCxn id="44072" idx="4"/>
                <a:endCxn id="44084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76" name="Straight Arrow Connector 117"/>
              <p:cNvCxnSpPr>
                <a:cxnSpLocks noChangeShapeType="1"/>
                <a:stCxn id="44072" idx="4"/>
                <a:endCxn id="44078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44136" name="Group 130"/>
          <p:cNvGrpSpPr>
            <a:grpSpLocks/>
          </p:cNvGrpSpPr>
          <p:nvPr/>
        </p:nvGrpSpPr>
        <p:grpSpPr bwMode="auto">
          <a:xfrm>
            <a:off x="7078663" y="1333500"/>
            <a:ext cx="1379537" cy="4305300"/>
            <a:chOff x="906780" y="1333500"/>
            <a:chExt cx="1379220" cy="4305300"/>
          </a:xfrm>
        </p:grpSpPr>
        <p:cxnSp>
          <p:nvCxnSpPr>
            <p:cNvPr id="44043" name="Straight Arrow Connector 131"/>
            <p:cNvCxnSpPr>
              <a:cxnSpLocks noChangeShapeType="1"/>
            </p:cNvCxnSpPr>
            <p:nvPr/>
          </p:nvCxnSpPr>
          <p:spPr bwMode="auto">
            <a:xfrm>
              <a:off x="1115533" y="2400300"/>
              <a:ext cx="914400" cy="914400"/>
            </a:xfrm>
            <a:prstGeom prst="straightConnector1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round/>
                  <a:headEnd/>
                  <a:tailEnd type="arrow" w="med" len="med"/>
                </a14:hiddenLine>
              </a:ext>
            </a:extLst>
          </p:spPr>
        </p:cxnSp>
        <p:grpSp>
          <p:nvGrpSpPr>
            <p:cNvPr id="44044" name="Group 17"/>
            <p:cNvGrpSpPr>
              <a:grpSpLocks/>
            </p:cNvGrpSpPr>
            <p:nvPr/>
          </p:nvGrpSpPr>
          <p:grpSpPr bwMode="auto">
            <a:xfrm>
              <a:off x="906780" y="2095500"/>
              <a:ext cx="457200" cy="3543300"/>
              <a:chOff x="906780" y="2095500"/>
              <a:chExt cx="457200" cy="3543300"/>
            </a:xfrm>
          </p:grpSpPr>
          <p:sp>
            <p:nvSpPr>
              <p:cNvPr id="44063" name="Rectangle 4"/>
              <p:cNvSpPr>
                <a:spLocks noChangeArrowheads="1"/>
              </p:cNvSpPr>
              <p:nvPr/>
            </p:nvSpPr>
            <p:spPr bwMode="auto">
              <a:xfrm>
                <a:off x="90678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64" name="Oval 5"/>
              <p:cNvSpPr>
                <a:spLocks noChangeArrowheads="1"/>
              </p:cNvSpPr>
              <p:nvPr/>
            </p:nvSpPr>
            <p:spPr bwMode="auto">
              <a:xfrm>
                <a:off x="100123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65" name="Straight Arrow Connector 153"/>
              <p:cNvCxnSpPr>
                <a:cxnSpLocks noChangeShapeType="1"/>
              </p:cNvCxnSpPr>
              <p:nvPr/>
            </p:nvCxnSpPr>
            <p:spPr bwMode="auto">
              <a:xfrm rot="5400000">
                <a:off x="81684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45" name="Group 16"/>
            <p:cNvGrpSpPr>
              <a:grpSpLocks/>
            </p:cNvGrpSpPr>
            <p:nvPr/>
          </p:nvGrpSpPr>
          <p:grpSpPr bwMode="auto">
            <a:xfrm>
              <a:off x="12192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60" name="Rectangle 148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61" name="Oval 149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62" name="Straight Arrow Connector 150"/>
              <p:cNvCxnSpPr>
                <a:cxnSpLocks noChangeShapeType="1"/>
                <a:stCxn id="44061" idx="4"/>
                <a:endCxn id="44060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46" name="Group 18"/>
            <p:cNvGrpSpPr>
              <a:grpSpLocks/>
            </p:cNvGrpSpPr>
            <p:nvPr/>
          </p:nvGrpSpPr>
          <p:grpSpPr bwMode="auto">
            <a:xfrm>
              <a:off x="15240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57" name="Rectangle 145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58" name="Oval 146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59" name="Straight Arrow Connector 147"/>
              <p:cNvCxnSpPr>
                <a:cxnSpLocks noChangeShapeType="1"/>
                <a:stCxn id="44058" idx="4"/>
                <a:endCxn id="44057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47" name="Group 31"/>
            <p:cNvGrpSpPr>
              <a:grpSpLocks/>
            </p:cNvGrpSpPr>
            <p:nvPr/>
          </p:nvGrpSpPr>
          <p:grpSpPr bwMode="auto">
            <a:xfrm>
              <a:off x="1828800" y="2095500"/>
              <a:ext cx="457200" cy="3543300"/>
              <a:chOff x="1219200" y="2095500"/>
              <a:chExt cx="457200" cy="3543300"/>
            </a:xfrm>
          </p:grpSpPr>
          <p:sp>
            <p:nvSpPr>
              <p:cNvPr id="44054" name="Rectangle 142"/>
              <p:cNvSpPr>
                <a:spLocks noChangeArrowheads="1"/>
              </p:cNvSpPr>
              <p:nvPr/>
            </p:nvSpPr>
            <p:spPr bwMode="auto">
              <a:xfrm>
                <a:off x="1219200" y="3009900"/>
                <a:ext cx="457200" cy="2628900"/>
              </a:xfrm>
              <a:prstGeom prst="rect">
                <a:avLst/>
              </a:prstGeom>
              <a:noFill/>
              <a:ln w="381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055" name="Oval 143"/>
              <p:cNvSpPr>
                <a:spLocks noChangeArrowheads="1"/>
              </p:cNvSpPr>
              <p:nvPr/>
            </p:nvSpPr>
            <p:spPr bwMode="auto">
              <a:xfrm>
                <a:off x="1313653" y="2095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56" name="Straight Arrow Connector 144"/>
              <p:cNvCxnSpPr>
                <a:cxnSpLocks noChangeShapeType="1"/>
                <a:stCxn id="44055" idx="4"/>
                <a:endCxn id="44054" idx="0"/>
              </p:cNvCxnSpPr>
              <p:nvPr/>
            </p:nvCxnSpPr>
            <p:spPr bwMode="auto">
              <a:xfrm rot="5400000">
                <a:off x="1129267" y="2688354"/>
                <a:ext cx="640080" cy="301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048" name="Group 40"/>
            <p:cNvGrpSpPr>
              <a:grpSpLocks/>
            </p:cNvGrpSpPr>
            <p:nvPr/>
          </p:nvGrpSpPr>
          <p:grpSpPr bwMode="auto">
            <a:xfrm>
              <a:off x="1138393" y="1333500"/>
              <a:ext cx="922019" cy="762001"/>
              <a:chOff x="1138393" y="1333500"/>
              <a:chExt cx="922019" cy="762001"/>
            </a:xfrm>
          </p:grpSpPr>
          <p:sp>
            <p:nvSpPr>
              <p:cNvPr id="44049" name="Oval 137"/>
              <p:cNvSpPr>
                <a:spLocks noChangeArrowheads="1"/>
              </p:cNvSpPr>
              <p:nvPr/>
            </p:nvSpPr>
            <p:spPr bwMode="auto">
              <a:xfrm>
                <a:off x="1440180" y="1333500"/>
                <a:ext cx="274320" cy="274320"/>
              </a:xfrm>
              <a:prstGeom prst="ellipse">
                <a:avLst/>
              </a:prstGeom>
              <a:noFill/>
              <a:ln w="19050" algn="ctr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90487" tIns="44450" rIns="90487" bIns="4445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050" name="Straight Arrow Connector 138"/>
              <p:cNvCxnSpPr>
                <a:cxnSpLocks noChangeShapeType="1"/>
                <a:stCxn id="44049" idx="4"/>
              </p:cNvCxnSpPr>
              <p:nvPr/>
            </p:nvCxnSpPr>
            <p:spPr bwMode="auto">
              <a:xfrm rot="5400000">
                <a:off x="1114027" y="1632187"/>
                <a:ext cx="487680" cy="43894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51" name="Straight Arrow Connector 139"/>
              <p:cNvCxnSpPr>
                <a:cxnSpLocks noChangeShapeType="1"/>
                <a:stCxn id="44049" idx="4"/>
                <a:endCxn id="44058" idx="0"/>
              </p:cNvCxnSpPr>
              <p:nvPr/>
            </p:nvCxnSpPr>
            <p:spPr bwMode="auto">
              <a:xfrm rot="16200000" flipH="1">
                <a:off x="1422636" y="1762523"/>
                <a:ext cx="487680" cy="1782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52" name="Straight Arrow Connector 140"/>
              <p:cNvCxnSpPr>
                <a:cxnSpLocks noChangeShapeType="1"/>
                <a:stCxn id="44049" idx="4"/>
                <a:endCxn id="44061" idx="0"/>
              </p:cNvCxnSpPr>
              <p:nvPr/>
            </p:nvCxnSpPr>
            <p:spPr bwMode="auto">
              <a:xfrm rot="5400000">
                <a:off x="1270237" y="1788397"/>
                <a:ext cx="487680" cy="126527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4053" name="Straight Arrow Connector 141"/>
              <p:cNvCxnSpPr>
                <a:cxnSpLocks noChangeShapeType="1"/>
                <a:stCxn id="44049" idx="4"/>
                <a:endCxn id="44055" idx="0"/>
              </p:cNvCxnSpPr>
              <p:nvPr/>
            </p:nvCxnSpPr>
            <p:spPr bwMode="auto">
              <a:xfrm rot="16200000" flipH="1">
                <a:off x="1575036" y="1610123"/>
                <a:ext cx="487680" cy="483073"/>
              </a:xfrm>
              <a:prstGeom prst="straightConnector1">
                <a:avLst/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608464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-219075"/>
            <a:ext cx="8229600" cy="1143000"/>
          </a:xfrm>
        </p:spPr>
        <p:txBody>
          <a:bodyPr/>
          <a:lstStyle/>
          <a:p>
            <a:r>
              <a:rPr lang="en-US" smtClean="0"/>
              <a:t>Convolutional DBN for Images</a:t>
            </a:r>
          </a:p>
        </p:txBody>
      </p:sp>
      <p:grpSp>
        <p:nvGrpSpPr>
          <p:cNvPr id="49157" name="Group 157"/>
          <p:cNvGrpSpPr>
            <a:grpSpLocks/>
          </p:cNvGrpSpPr>
          <p:nvPr/>
        </p:nvGrpSpPr>
        <p:grpSpPr bwMode="auto">
          <a:xfrm>
            <a:off x="2422525" y="2001838"/>
            <a:ext cx="5589588" cy="3373437"/>
            <a:chOff x="685800" y="223847"/>
            <a:chExt cx="7299644" cy="4195750"/>
          </a:xfrm>
        </p:grpSpPr>
        <p:grpSp>
          <p:nvGrpSpPr>
            <p:cNvPr id="49182" name="Group 158"/>
            <p:cNvGrpSpPr>
              <a:grpSpLocks/>
            </p:cNvGrpSpPr>
            <p:nvPr/>
          </p:nvGrpSpPr>
          <p:grpSpPr bwMode="auto">
            <a:xfrm>
              <a:off x="685800" y="223847"/>
              <a:ext cx="7299644" cy="4195750"/>
              <a:chOff x="2445233" y="1219200"/>
              <a:chExt cx="7299644" cy="4195750"/>
            </a:xfrm>
          </p:grpSpPr>
          <p:grpSp>
            <p:nvGrpSpPr>
              <p:cNvPr id="49184" name="Group 75"/>
              <p:cNvGrpSpPr>
                <a:grpSpLocks/>
              </p:cNvGrpSpPr>
              <p:nvPr/>
            </p:nvGrpSpPr>
            <p:grpSpPr bwMode="auto">
              <a:xfrm>
                <a:off x="2445233" y="1376367"/>
                <a:ext cx="3744584" cy="4038583"/>
                <a:chOff x="2066544" y="2636842"/>
                <a:chExt cx="1990421" cy="2237227"/>
              </a:xfrm>
            </p:grpSpPr>
            <p:sp>
              <p:nvSpPr>
                <p:cNvPr id="166" name="Parallelogram 76"/>
                <p:cNvSpPr>
                  <a:spLocks noChangeArrowheads="1"/>
                </p:cNvSpPr>
                <p:nvPr/>
              </p:nvSpPr>
              <p:spPr bwMode="auto">
                <a:xfrm>
                  <a:off x="2066544" y="4389523"/>
                  <a:ext cx="1983579" cy="484546"/>
                </a:xfrm>
                <a:prstGeom prst="parallelogram">
                  <a:avLst>
                    <a:gd name="adj" fmla="val 48924"/>
                  </a:avLst>
                </a:prstGeom>
                <a:noFill/>
                <a:ln w="25400" algn="ctr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457092" fontAlgn="auto" hangingPunct="0">
                    <a:lnSpc>
                      <a:spcPct val="104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ct val="45000"/>
                    <a:defRPr/>
                  </a:pPr>
                  <a:endParaRPr lang="en-US" sz="1700" kern="0" dirty="0">
                    <a:solidFill>
                      <a:prstClr val="black"/>
                    </a:solidFill>
                    <a:latin typeface="Arial" charset="0"/>
                    <a:cs typeface="+mn-cs"/>
                  </a:endParaRPr>
                </a:p>
              </p:txBody>
            </p:sp>
            <p:grpSp>
              <p:nvGrpSpPr>
                <p:cNvPr id="49189" name="Group 45"/>
                <p:cNvGrpSpPr>
                  <a:grpSpLocks noChangeAspect="1"/>
                </p:cNvGrpSpPr>
                <p:nvPr/>
              </p:nvGrpSpPr>
              <p:grpSpPr bwMode="auto">
                <a:xfrm>
                  <a:off x="2562584" y="3398842"/>
                  <a:ext cx="445058" cy="1305238"/>
                  <a:chOff x="4735512" y="3475034"/>
                  <a:chExt cx="445058" cy="2027907"/>
                </a:xfrm>
              </p:grpSpPr>
              <p:sp>
                <p:nvSpPr>
                  <p:cNvPr id="180" name="Parallelogram 93"/>
                  <p:cNvSpPr>
                    <a:spLocks noChangeAspect="1"/>
                  </p:cNvSpPr>
                  <p:nvPr/>
                </p:nvSpPr>
                <p:spPr bwMode="auto">
                  <a:xfrm>
                    <a:off x="4741979" y="5309915"/>
                    <a:ext cx="437490" cy="185232"/>
                  </a:xfrm>
                  <a:prstGeom prst="parallelogram">
                    <a:avLst>
                      <a:gd name="adj" fmla="val 59891"/>
                    </a:avLst>
                  </a:prstGeom>
                  <a:noFill/>
                  <a:ln w="25400" algn="ctr">
                    <a:solidFill>
                      <a:sysClr val="window" lastClr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457092" fontAlgn="auto" hangingPunct="0">
                      <a:lnSpc>
                        <a:spcPct val="10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defRPr/>
                    </a:pPr>
                    <a:endParaRPr lang="en-US" sz="1700" kern="0" dirty="0">
                      <a:solidFill>
                        <a:prstClr val="black"/>
                      </a:solidFill>
                      <a:latin typeface="Arial" charset="0"/>
                      <a:cs typeface="+mn-cs"/>
                    </a:endParaRPr>
                  </a:p>
                </p:txBody>
              </p:sp>
              <p:grpSp>
                <p:nvGrpSpPr>
                  <p:cNvPr id="49203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4735512" y="3475034"/>
                    <a:ext cx="445058" cy="2027907"/>
                    <a:chOff x="4735512" y="3475034"/>
                    <a:chExt cx="445058" cy="2027907"/>
                  </a:xfrm>
                </p:grpSpPr>
                <p:cxnSp>
                  <p:nvCxnSpPr>
                    <p:cNvPr id="49204" name="Straight Connector 95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4040123" y="4251782"/>
                      <a:ext cx="1838631" cy="285136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205" name="Straight Connector 96"/>
                    <p:cNvCxnSpPr>
                      <a:cxnSpLocks noChangeShapeType="1"/>
                    </p:cNvCxnSpPr>
                    <p:nvPr/>
                  </p:nvCxnSpPr>
                  <p:spPr bwMode="auto">
                    <a:xfrm rot="16200000" flipV="1">
                      <a:off x="4228071" y="4351333"/>
                      <a:ext cx="1828798" cy="7620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206" name="Straight Connector 97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3907144" y="4303405"/>
                      <a:ext cx="2027904" cy="371168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207" name="Straight Connector 98"/>
                    <p:cNvCxnSpPr>
                      <a:cxnSpLocks noChangeShapeType="1"/>
                    </p:cNvCxnSpPr>
                    <p:nvPr/>
                  </p:nvCxnSpPr>
                  <p:spPr bwMode="auto">
                    <a:xfrm rot="5340000" flipH="1" flipV="1">
                      <a:off x="4140661" y="4517253"/>
                      <a:ext cx="1941870" cy="983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</p:grpSp>
            <p:grpSp>
              <p:nvGrpSpPr>
                <p:cNvPr id="49190" name="Group 77"/>
                <p:cNvGrpSpPr>
                  <a:grpSpLocks/>
                </p:cNvGrpSpPr>
                <p:nvPr/>
              </p:nvGrpSpPr>
              <p:grpSpPr bwMode="auto">
                <a:xfrm>
                  <a:off x="2068512" y="2636842"/>
                  <a:ext cx="1988453" cy="953730"/>
                  <a:chOff x="2068512" y="1936777"/>
                  <a:chExt cx="1988453" cy="1653788"/>
                </a:xfrm>
              </p:grpSpPr>
              <p:sp>
                <p:nvSpPr>
                  <p:cNvPr id="169" name="Parallelogram 80"/>
                  <p:cNvSpPr>
                    <a:spLocks noChangeArrowheads="1"/>
                  </p:cNvSpPr>
                  <p:nvPr/>
                </p:nvSpPr>
                <p:spPr bwMode="auto">
                  <a:xfrm>
                    <a:off x="2068748" y="2745508"/>
                    <a:ext cx="1980273" cy="838317"/>
                  </a:xfrm>
                  <a:prstGeom prst="parallelogram">
                    <a:avLst>
                      <a:gd name="adj" fmla="val 48914"/>
                    </a:avLst>
                  </a:prstGeom>
                  <a:noFill/>
                  <a:ln w="25400" algn="ctr">
                    <a:solidFill>
                      <a:sysClr val="window" lastClr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457092" fontAlgn="auto" hangingPunct="0">
                      <a:lnSpc>
                        <a:spcPct val="10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defRPr/>
                    </a:pPr>
                    <a:endParaRPr lang="en-US" sz="1700" kern="0" dirty="0">
                      <a:solidFill>
                        <a:prstClr val="black"/>
                      </a:solidFill>
                      <a:latin typeface="Arial" charset="0"/>
                      <a:cs typeface="+mn-cs"/>
                    </a:endParaRPr>
                  </a:p>
                </p:txBody>
              </p:sp>
              <p:grpSp>
                <p:nvGrpSpPr>
                  <p:cNvPr id="49192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2744367" y="2179639"/>
                    <a:ext cx="238551" cy="1085918"/>
                    <a:chOff x="4747227" y="3475037"/>
                    <a:chExt cx="445485" cy="2027904"/>
                  </a:xfrm>
                </p:grpSpPr>
                <p:cxnSp>
                  <p:nvCxnSpPr>
                    <p:cNvPr id="49198" name="Straight Connector 89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4060487" y="4251785"/>
                      <a:ext cx="1838632" cy="285136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199" name="Straight Connector 90"/>
                    <p:cNvCxnSpPr>
                      <a:cxnSpLocks noChangeShapeType="1"/>
                    </p:cNvCxnSpPr>
                    <p:nvPr/>
                  </p:nvCxnSpPr>
                  <p:spPr bwMode="auto">
                    <a:xfrm rot="16200000" flipV="1">
                      <a:off x="4240212" y="4351337"/>
                      <a:ext cx="1828800" cy="7620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200" name="Straight Connector 91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3918859" y="4303405"/>
                      <a:ext cx="2027904" cy="371168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9201" name="Straight Connector 92"/>
                    <p:cNvCxnSpPr>
                      <a:cxnSpLocks noChangeShapeType="1"/>
                    </p:cNvCxnSpPr>
                    <p:nvPr/>
                  </p:nvCxnSpPr>
                  <p:spPr bwMode="auto">
                    <a:xfrm rot="5400000" flipH="1" flipV="1">
                      <a:off x="4140660" y="4517257"/>
                      <a:ext cx="1941872" cy="983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71" name="Parallelogram 82"/>
                  <p:cNvSpPr>
                    <a:spLocks noChangeAspect="1"/>
                  </p:cNvSpPr>
                  <p:nvPr/>
                </p:nvSpPr>
                <p:spPr bwMode="auto">
                  <a:xfrm>
                    <a:off x="2526073" y="1952710"/>
                    <a:ext cx="987381" cy="417262"/>
                  </a:xfrm>
                  <a:prstGeom prst="parallelogram">
                    <a:avLst>
                      <a:gd name="adj" fmla="val 48914"/>
                    </a:avLst>
                  </a:prstGeom>
                  <a:noFill/>
                  <a:ln w="25400" algn="ctr">
                    <a:solidFill>
                      <a:sysClr val="window" lastClr="FFFFF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457092" fontAlgn="auto" hangingPunct="0">
                      <a:lnSpc>
                        <a:spcPct val="104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ct val="45000"/>
                      <a:defRPr/>
                    </a:pPr>
                    <a:endParaRPr lang="en-US" sz="1700" kern="0" dirty="0">
                      <a:solidFill>
                        <a:prstClr val="black"/>
                      </a:solidFill>
                      <a:latin typeface="Arial" charset="0"/>
                      <a:cs typeface="+mn-cs"/>
                    </a:endParaRPr>
                  </a:p>
                </p:txBody>
              </p:sp>
              <p:cxnSp>
                <p:nvCxnSpPr>
                  <p:cNvPr id="49194" name="Straight Connector 83"/>
                  <p:cNvCxnSpPr>
                    <a:cxnSpLocks noChangeShapeType="1"/>
                  </p:cNvCxnSpPr>
                  <p:nvPr/>
                </p:nvCxnSpPr>
                <p:spPr bwMode="auto">
                  <a:xfrm rot="5400000">
                    <a:off x="1689109" y="2752365"/>
                    <a:ext cx="1219200" cy="45720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9195" name="Straight Connector 84"/>
                  <p:cNvCxnSpPr>
                    <a:cxnSpLocks noChangeAspect="1" noChangeShapeType="1"/>
                  </p:cNvCxnSpPr>
                  <p:nvPr/>
                </p:nvCxnSpPr>
                <p:spPr bwMode="auto">
                  <a:xfrm rot="16200000" flipH="1">
                    <a:off x="3007445" y="2763662"/>
                    <a:ext cx="1203351" cy="411039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9196" name="Straight Connector 85"/>
                  <p:cNvCxnSpPr>
                    <a:cxnSpLocks noChangeShapeType="1"/>
                  </p:cNvCxnSpPr>
                  <p:nvPr/>
                </p:nvCxnSpPr>
                <p:spPr bwMode="auto">
                  <a:xfrm rot="16080000" flipH="1">
                    <a:off x="3373869" y="2076641"/>
                    <a:ext cx="822959" cy="54323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49197" name="Straight Connector 86"/>
                  <p:cNvCxnSpPr>
                    <a:cxnSpLocks noChangeAspect="1" noChangeShapeType="1"/>
                  </p:cNvCxnSpPr>
                  <p:nvPr/>
                </p:nvCxnSpPr>
                <p:spPr bwMode="auto">
                  <a:xfrm rot="5280000">
                    <a:off x="2060189" y="2184493"/>
                    <a:ext cx="809574" cy="367737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FF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</p:grpSp>
          <p:sp>
            <p:nvSpPr>
              <p:cNvPr id="162" name="TextBox 136"/>
              <p:cNvSpPr txBox="1">
                <a:spLocks noChangeArrowheads="1"/>
              </p:cNvSpPr>
              <p:nvPr/>
            </p:nvSpPr>
            <p:spPr bwMode="auto">
              <a:xfrm>
                <a:off x="4300724" y="3596463"/>
                <a:ext cx="841708" cy="689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1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3000" i="1" kern="0" dirty="0">
                    <a:solidFill>
                      <a:schemeClr val="bg1"/>
                    </a:solidFill>
                    <a:latin typeface="Calibri"/>
                    <a:cs typeface="+mn-cs"/>
                  </a:rPr>
                  <a:t>W</a:t>
                </a:r>
                <a:r>
                  <a:rPr lang="en-US" sz="3000" i="1" kern="0" baseline="30000" dirty="0">
                    <a:solidFill>
                      <a:schemeClr val="bg1"/>
                    </a:solidFill>
                    <a:latin typeface="Calibri"/>
                    <a:cs typeface="+mn-cs"/>
                  </a:rPr>
                  <a:t>k</a:t>
                </a:r>
              </a:p>
            </p:txBody>
          </p:sp>
          <p:sp>
            <p:nvSpPr>
              <p:cNvPr id="164" name="TextBox 134"/>
              <p:cNvSpPr txBox="1">
                <a:spLocks noChangeArrowheads="1"/>
              </p:cNvSpPr>
              <p:nvPr/>
            </p:nvSpPr>
            <p:spPr bwMode="auto">
              <a:xfrm>
                <a:off x="6239140" y="2340699"/>
                <a:ext cx="3064150" cy="574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1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2400" kern="0" dirty="0">
                    <a:solidFill>
                      <a:schemeClr val="bg1"/>
                    </a:solidFill>
                    <a:latin typeface="Calibri"/>
                    <a:cs typeface="+mn-cs"/>
                  </a:rPr>
                  <a:t>Detection layer </a:t>
                </a:r>
                <a:r>
                  <a:rPr lang="en-US" altLang="ko-KR" sz="2400" i="1" kern="0" dirty="0">
                    <a:solidFill>
                      <a:schemeClr val="bg1"/>
                    </a:solidFill>
                    <a:latin typeface="Calibri"/>
                    <a:cs typeface="+mn-cs"/>
                  </a:rPr>
                  <a:t>H</a:t>
                </a:r>
                <a:endParaRPr lang="ko-KR" altLang="en-US" sz="2400" i="1" kern="0" dirty="0">
                  <a:solidFill>
                    <a:schemeClr val="bg1"/>
                  </a:solidFill>
                  <a:latin typeface="Calibri"/>
                  <a:cs typeface="+mn-cs"/>
                </a:endParaRPr>
              </a:p>
            </p:txBody>
          </p:sp>
          <p:sp>
            <p:nvSpPr>
              <p:cNvPr id="165" name="TextBox 134"/>
              <p:cNvSpPr txBox="1">
                <a:spLocks noChangeArrowheads="1"/>
              </p:cNvSpPr>
              <p:nvPr/>
            </p:nvSpPr>
            <p:spPr bwMode="auto">
              <a:xfrm>
                <a:off x="6272311" y="1219200"/>
                <a:ext cx="3472566" cy="574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defTabSz="91418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2400" kern="0" dirty="0">
                    <a:solidFill>
                      <a:schemeClr val="bg1"/>
                    </a:solidFill>
                    <a:latin typeface="Calibri"/>
                    <a:cs typeface="+mn-cs"/>
                  </a:rPr>
                  <a:t>Max-pooling layer </a:t>
                </a:r>
                <a:r>
                  <a:rPr lang="en-US" altLang="ko-KR" sz="2400" i="1" kern="0" dirty="0">
                    <a:solidFill>
                      <a:schemeClr val="bg1"/>
                    </a:solidFill>
                    <a:latin typeface="Calibri"/>
                    <a:cs typeface="+mn-cs"/>
                  </a:rPr>
                  <a:t>P</a:t>
                </a:r>
                <a:endParaRPr lang="ko-KR" altLang="en-US" sz="2400" i="1" kern="0" dirty="0">
                  <a:solidFill>
                    <a:schemeClr val="bg1"/>
                  </a:solidFill>
                  <a:latin typeface="Calibri"/>
                  <a:cs typeface="+mn-cs"/>
                </a:endParaRPr>
              </a:p>
            </p:txBody>
          </p:sp>
        </p:grpSp>
        <p:sp>
          <p:nvSpPr>
            <p:cNvPr id="160" name="Parallelogram 93"/>
            <p:cNvSpPr>
              <a:spLocks noChangeAspect="1"/>
            </p:cNvSpPr>
            <p:nvPr/>
          </p:nvSpPr>
          <p:spPr bwMode="auto">
            <a:xfrm>
              <a:off x="1971167" y="1647440"/>
              <a:ext cx="437440" cy="114519"/>
            </a:xfrm>
            <a:prstGeom prst="parallelogram">
              <a:avLst>
                <a:gd name="adj" fmla="val 59891"/>
              </a:avLst>
            </a:prstGeom>
            <a:noFill/>
            <a:ln w="25400" algn="ctr">
              <a:solidFill>
                <a:sysClr val="window" lastClr="FFFFFF"/>
              </a:solidFill>
              <a:round/>
              <a:headEnd/>
              <a:tailEnd/>
            </a:ln>
          </p:spPr>
          <p:txBody>
            <a:bodyPr/>
            <a:lstStyle/>
            <a:p>
              <a:pPr defTabSz="457092" fontAlgn="auto" hangingPunct="0">
                <a:lnSpc>
                  <a:spcPct val="104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defRPr/>
              </a:pPr>
              <a:endParaRPr lang="en-US" sz="1700" kern="0" dirty="0">
                <a:solidFill>
                  <a:prstClr val="black"/>
                </a:solidFill>
                <a:latin typeface="Arial" charset="0"/>
                <a:cs typeface="+mn-cs"/>
              </a:endParaRPr>
            </a:p>
          </p:txBody>
        </p:sp>
      </p:grpSp>
      <p:sp>
        <p:nvSpPr>
          <p:cNvPr id="186" name="Oval 185"/>
          <p:cNvSpPr/>
          <p:nvPr/>
        </p:nvSpPr>
        <p:spPr>
          <a:xfrm>
            <a:off x="3270250" y="4884738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87" name="Oval 186"/>
          <p:cNvSpPr/>
          <p:nvPr/>
        </p:nvSpPr>
        <p:spPr>
          <a:xfrm>
            <a:off x="3594100" y="3194050"/>
            <a:ext cx="122238" cy="120650"/>
          </a:xfrm>
          <a:prstGeom prst="ellipse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88" name="Oval 187"/>
          <p:cNvSpPr/>
          <p:nvPr/>
        </p:nvSpPr>
        <p:spPr>
          <a:xfrm>
            <a:off x="3436938" y="4884738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89" name="Oval 188"/>
          <p:cNvSpPr/>
          <p:nvPr/>
        </p:nvSpPr>
        <p:spPr>
          <a:xfrm>
            <a:off x="3603625" y="4887913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0" name="Oval 189"/>
          <p:cNvSpPr/>
          <p:nvPr/>
        </p:nvSpPr>
        <p:spPr>
          <a:xfrm>
            <a:off x="3214688" y="4989513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1" name="Oval 190"/>
          <p:cNvSpPr/>
          <p:nvPr/>
        </p:nvSpPr>
        <p:spPr>
          <a:xfrm>
            <a:off x="3381375" y="4989513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2" name="Oval 191"/>
          <p:cNvSpPr/>
          <p:nvPr/>
        </p:nvSpPr>
        <p:spPr>
          <a:xfrm>
            <a:off x="3548063" y="4992688"/>
            <a:ext cx="122237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3" name="Oval 192"/>
          <p:cNvSpPr/>
          <p:nvPr/>
        </p:nvSpPr>
        <p:spPr>
          <a:xfrm>
            <a:off x="3151188" y="5094288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4" name="Oval 193"/>
          <p:cNvSpPr/>
          <p:nvPr/>
        </p:nvSpPr>
        <p:spPr>
          <a:xfrm>
            <a:off x="3317875" y="5094288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195" name="Oval 194"/>
          <p:cNvSpPr/>
          <p:nvPr/>
        </p:nvSpPr>
        <p:spPr>
          <a:xfrm>
            <a:off x="3484563" y="5097463"/>
            <a:ext cx="123825" cy="120650"/>
          </a:xfrm>
          <a:prstGeom prst="ellipse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91419" tIns="45710" rIns="91419" bIns="45710"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00" kern="0">
              <a:solidFill>
                <a:prstClr val="white"/>
              </a:solidFill>
              <a:latin typeface="Calibri"/>
              <a:cs typeface="+mn-cs"/>
            </a:endParaRPr>
          </a:p>
        </p:txBody>
      </p:sp>
      <p:sp>
        <p:nvSpPr>
          <p:cNvPr id="49168" name="Text Box 53"/>
          <p:cNvSpPr txBox="1">
            <a:spLocks noChangeArrowheads="1"/>
          </p:cNvSpPr>
          <p:nvPr/>
        </p:nvSpPr>
        <p:spPr bwMode="auto">
          <a:xfrm>
            <a:off x="4271963" y="3627438"/>
            <a:ext cx="34559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4F81BD"/>
                </a:solidFill>
                <a:latin typeface="Calibri" panose="020F0502020204030204" pitchFamily="34" charset="0"/>
              </a:rPr>
              <a:t>Hidden nodes (binary)</a:t>
            </a:r>
          </a:p>
        </p:txBody>
      </p:sp>
      <p:sp>
        <p:nvSpPr>
          <p:cNvPr id="49169" name="Text Box 53"/>
          <p:cNvSpPr txBox="1">
            <a:spLocks noChangeArrowheads="1"/>
          </p:cNvSpPr>
          <p:nvPr/>
        </p:nvSpPr>
        <p:spPr bwMode="auto">
          <a:xfrm>
            <a:off x="4702175" y="4244975"/>
            <a:ext cx="3457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olidFill>
                  <a:srgbClr val="4F81BD"/>
                </a:solidFill>
                <a:latin typeface="Calibri" panose="020F0502020204030204" pitchFamily="34" charset="0"/>
              </a:rPr>
              <a:t>“Filter” weights (shared)</a:t>
            </a:r>
          </a:p>
        </p:txBody>
      </p:sp>
      <p:cxnSp>
        <p:nvCxnSpPr>
          <p:cNvPr id="49170" name="Straight Arrow Connector 202"/>
          <p:cNvCxnSpPr>
            <a:cxnSpLocks noChangeShapeType="1"/>
          </p:cNvCxnSpPr>
          <p:nvPr/>
        </p:nvCxnSpPr>
        <p:spPr bwMode="auto">
          <a:xfrm rot="10800000">
            <a:off x="4429125" y="4162425"/>
            <a:ext cx="280988" cy="220663"/>
          </a:xfrm>
          <a:prstGeom prst="straightConnector1">
            <a:avLst/>
          </a:prstGeom>
          <a:noFill/>
          <a:ln w="25400" algn="ctr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8" name="TextBox 207"/>
          <p:cNvSpPr txBox="1"/>
          <p:nvPr/>
        </p:nvSpPr>
        <p:spPr>
          <a:xfrm>
            <a:off x="5511800" y="4879975"/>
            <a:ext cx="2195513" cy="461963"/>
          </a:xfrm>
          <a:prstGeom prst="rect">
            <a:avLst/>
          </a:prstGeom>
          <a:noFill/>
          <a:ln>
            <a:noFill/>
          </a:ln>
        </p:spPr>
        <p:txBody>
          <a:bodyPr lIns="91419" tIns="45710" rIns="91419" bIns="45710">
            <a:spAutoFit/>
          </a:bodyPr>
          <a:lstStyle/>
          <a:p>
            <a:pPr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2400" i="1" kern="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cxnSp>
        <p:nvCxnSpPr>
          <p:cNvPr id="49172" name="Straight Arrow Connector 211"/>
          <p:cNvCxnSpPr>
            <a:cxnSpLocks noChangeShapeType="1"/>
          </p:cNvCxnSpPr>
          <p:nvPr/>
        </p:nvCxnSpPr>
        <p:spPr bwMode="auto">
          <a:xfrm rot="10800000">
            <a:off x="3754438" y="3300413"/>
            <a:ext cx="555625" cy="493712"/>
          </a:xfrm>
          <a:prstGeom prst="straightConnector1">
            <a:avLst/>
          </a:prstGeom>
          <a:noFill/>
          <a:ln w="25400" algn="ctr">
            <a:solidFill>
              <a:srgbClr val="4F81BD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9173" name="Group 213"/>
          <p:cNvGrpSpPr>
            <a:grpSpLocks/>
          </p:cNvGrpSpPr>
          <p:nvPr/>
        </p:nvGrpSpPr>
        <p:grpSpPr bwMode="auto">
          <a:xfrm>
            <a:off x="3373438" y="1524000"/>
            <a:ext cx="4779962" cy="1782763"/>
            <a:chOff x="3373694" y="904365"/>
            <a:chExt cx="4779708" cy="1781974"/>
          </a:xfrm>
        </p:grpSpPr>
        <p:sp>
          <p:nvSpPr>
            <p:cNvPr id="215" name="Oval 214"/>
            <p:cNvSpPr/>
            <p:nvPr/>
          </p:nvSpPr>
          <p:spPr>
            <a:xfrm>
              <a:off x="3373694" y="2565742"/>
              <a:ext cx="123818" cy="120597"/>
            </a:xfrm>
            <a:prstGeom prst="ellipse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19" tIns="45710" rIns="91419" bIns="45710" anchor="ctr"/>
            <a:lstStyle/>
            <a:p>
              <a:pPr algn="ctr" defTabSz="9141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3435603" y="2456253"/>
              <a:ext cx="123818" cy="120597"/>
            </a:xfrm>
            <a:prstGeom prst="ellipse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19" tIns="45710" rIns="91419" bIns="45710" anchor="ctr"/>
            <a:lstStyle/>
            <a:p>
              <a:pPr algn="ctr" defTabSz="9141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3672128" y="2456253"/>
              <a:ext cx="123818" cy="120597"/>
            </a:xfrm>
            <a:prstGeom prst="ellipse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19" tIns="45710" rIns="91419" bIns="45710" anchor="ctr"/>
            <a:lstStyle/>
            <a:p>
              <a:pPr algn="ctr" defTabSz="9141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sp>
          <p:nvSpPr>
            <p:cNvPr id="218" name="Text Box 53"/>
            <p:cNvSpPr txBox="1">
              <a:spLocks noChangeArrowheads="1"/>
            </p:cNvSpPr>
            <p:nvPr/>
          </p:nvSpPr>
          <p:spPr bwMode="auto">
            <a:xfrm>
              <a:off x="4154702" y="904365"/>
              <a:ext cx="3998700" cy="399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19" tIns="45710" rIns="91419" bIns="45710">
              <a:spAutoFit/>
            </a:bodyPr>
            <a:lstStyle/>
            <a:p>
              <a:pPr defTabSz="914186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2000" kern="0" dirty="0">
                  <a:solidFill>
                    <a:srgbClr val="4F81BD"/>
                  </a:solidFill>
                  <a:latin typeface="Calibri" pitchFamily="34" charset="0"/>
                  <a:cs typeface="+mn-cs"/>
                </a:rPr>
                <a:t>‘’max-pooling’’ node (binary)</a:t>
              </a:r>
            </a:p>
          </p:txBody>
        </p:sp>
        <p:sp>
          <p:nvSpPr>
            <p:cNvPr id="219" name="Oval 218"/>
            <p:cNvSpPr/>
            <p:nvPr/>
          </p:nvSpPr>
          <p:spPr>
            <a:xfrm>
              <a:off x="3619743" y="1654921"/>
              <a:ext cx="122232" cy="119009"/>
            </a:xfrm>
            <a:prstGeom prst="ellipse">
              <a:avLst/>
            </a:pr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19" tIns="45710" rIns="91419" bIns="45710" anchor="ctr"/>
            <a:lstStyle/>
            <a:p>
              <a:pPr algn="ctr" defTabSz="9141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00" kern="0">
                <a:solidFill>
                  <a:prstClr val="white"/>
                </a:solidFill>
                <a:latin typeface="Calibri"/>
                <a:cs typeface="+mn-cs"/>
              </a:endParaRPr>
            </a:p>
          </p:txBody>
        </p:sp>
        <p:cxnSp>
          <p:nvCxnSpPr>
            <p:cNvPr id="49181" name="Straight Arrow Connector 219"/>
            <p:cNvCxnSpPr>
              <a:cxnSpLocks noChangeShapeType="1"/>
            </p:cNvCxnSpPr>
            <p:nvPr/>
          </p:nvCxnSpPr>
          <p:spPr bwMode="auto">
            <a:xfrm rot="10800000" flipV="1">
              <a:off x="3688981" y="1160513"/>
              <a:ext cx="555498" cy="478346"/>
            </a:xfrm>
            <a:prstGeom prst="straightConnector1">
              <a:avLst/>
            </a:prstGeom>
            <a:noFill/>
            <a:ln w="25400" algn="ctr">
              <a:solidFill>
                <a:srgbClr val="4F81BD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9174" name="TextBox 134"/>
          <p:cNvSpPr txBox="1">
            <a:spLocks noChangeArrowheads="1"/>
          </p:cNvSpPr>
          <p:nvPr/>
        </p:nvSpPr>
        <p:spPr bwMode="auto">
          <a:xfrm>
            <a:off x="5313363" y="4759325"/>
            <a:ext cx="17160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 eaLnBrk="0" hangingPunct="0"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Helvetica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ko-KR" sz="2400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34" charset="-127"/>
              </a:rPr>
              <a:t>Input data </a:t>
            </a:r>
            <a:r>
              <a:rPr lang="en-US" altLang="ko-KR" sz="2400" i="1">
                <a:solidFill>
                  <a:schemeClr val="bg1"/>
                </a:solidFill>
                <a:latin typeface="Calibri" panose="020F0502020204030204" pitchFamily="34" charset="0"/>
                <a:ea typeface="굴림" panose="020B0600000101010101" pitchFamily="34" charset="-127"/>
              </a:rPr>
              <a:t>V</a:t>
            </a:r>
            <a:endParaRPr lang="ko-KR" altLang="en-US" sz="2400" i="1">
              <a:solidFill>
                <a:schemeClr val="bg1"/>
              </a:solidFill>
              <a:latin typeface="Calibri" panose="020F0502020204030204" pitchFamily="34" charset="0"/>
              <a:ea typeface="굴림" panose="020B0600000101010101" pitchFamily="34" charset="-127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3206750" y="2201863"/>
            <a:ext cx="731838" cy="1255712"/>
          </a:xfrm>
          <a:prstGeom prst="rect">
            <a:avLst/>
          </a:prstGeom>
          <a:noFill/>
          <a:ln w="38100" cap="flat" cmpd="sng" algn="ctr">
            <a:solidFill>
              <a:srgbClr val="92D050"/>
            </a:solidFill>
            <a:prstDash val="solid"/>
          </a:ln>
          <a:effectLst/>
        </p:spPr>
        <p:txBody>
          <a:bodyPr anchor="ctr"/>
          <a:lstStyle/>
          <a:p>
            <a:pPr algn="ctr" defTabSz="914186" fontAlgn="auto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700" kern="0">
              <a:solidFill>
                <a:prstClr val="white"/>
              </a:solidFill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2096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8203" t="34045" r="9170" b="33016"/>
          <a:stretch/>
        </p:blipFill>
        <p:spPr>
          <a:xfrm>
            <a:off x="491305" y="2129605"/>
            <a:ext cx="8161389" cy="2582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73979" y="5219700"/>
            <a:ext cx="3796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i</a:t>
            </a:r>
            <a:r>
              <a:rPr lang="en-US" sz="3200" dirty="0" smtClean="0">
                <a:hlinkClick r:id="rId3"/>
              </a:rPr>
              <a:t>mage classifier 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35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 in object classification</a:t>
            </a:r>
            <a:endParaRPr lang="en-US" dirty="0"/>
          </a:p>
        </p:txBody>
      </p:sp>
      <p:pic>
        <p:nvPicPr>
          <p:cNvPr id="4" name="Picture 2" descr="C:\Users\ang\Desktop\1961 Norton #271 Ridden by Jesse Seary in turn 9 at Road America, Elkhart Lake, W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4516" y="2810139"/>
            <a:ext cx="2844197" cy="1905018"/>
          </a:xfrm>
          <a:prstGeom prst="rect">
            <a:avLst/>
          </a:prstGeom>
          <a:noFill/>
        </p:spPr>
      </p:pic>
      <p:cxnSp>
        <p:nvCxnSpPr>
          <p:cNvPr id="5" name="Straight Arrow Connector 4"/>
          <p:cNvCxnSpPr/>
          <p:nvPr/>
        </p:nvCxnSpPr>
        <p:spPr>
          <a:xfrm flipH="1">
            <a:off x="4099607" y="3745549"/>
            <a:ext cx="1530356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5806842" y="3466028"/>
            <a:ext cx="21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800" dirty="0" smtClean="0"/>
              <a:t>“motorcycle”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82858" y="3480629"/>
            <a:ext cx="529839" cy="529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39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  <a:endParaRPr lang="en-US" dirty="0"/>
          </a:p>
        </p:txBody>
      </p:sp>
      <p:pic>
        <p:nvPicPr>
          <p:cNvPr id="4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1612" y="2244249"/>
            <a:ext cx="3098661" cy="180503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auto">
          <a:xfrm>
            <a:off x="3824318" y="2551490"/>
            <a:ext cx="268835" cy="26883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Helvetic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8363" y="1859230"/>
            <a:ext cx="14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see this: </a:t>
            </a:r>
            <a:endParaRPr lang="en-US" dirty="0"/>
          </a:p>
        </p:txBody>
      </p:sp>
      <p:pic>
        <p:nvPicPr>
          <p:cNvPr id="7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3925" y="4372647"/>
            <a:ext cx="4667250" cy="170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16"/>
          <p:cNvSpPr>
            <a:spLocks noChangeArrowheads="1"/>
          </p:cNvSpPr>
          <p:nvPr/>
        </p:nvSpPr>
        <p:spPr bwMode="auto">
          <a:xfrm>
            <a:off x="2348748" y="3447505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9" name="Group 21"/>
          <p:cNvGrpSpPr>
            <a:grpSpLocks/>
          </p:cNvGrpSpPr>
          <p:nvPr/>
        </p:nvGrpSpPr>
        <p:grpSpPr bwMode="auto">
          <a:xfrm>
            <a:off x="2340083" y="3445050"/>
            <a:ext cx="5461000" cy="2600325"/>
            <a:chOff x="2286" y="1398"/>
            <a:chExt cx="3440" cy="1638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672" y="1773"/>
              <a:ext cx="160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1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362" cy="57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2363" y="1469"/>
              <a:ext cx="421" cy="51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233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Pixel-based representation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83806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83884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25716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  <a:tailEnd type="none"/>
          </a:ln>
          <a:effectLst/>
        </p:spPr>
      </p:cxnSp>
      <p:sp>
        <p:nvSpPr>
          <p:cNvPr id="36" name="Text Box 572"/>
          <p:cNvSpPr txBox="1">
            <a:spLocks noChangeArrowheads="1"/>
          </p:cNvSpPr>
          <p:nvPr/>
        </p:nvSpPr>
        <p:spPr bwMode="auto">
          <a:xfrm>
            <a:off x="1249950" y="3784645"/>
            <a:ext cx="1210545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/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3" name="Group 39"/>
          <p:cNvGrpSpPr/>
          <p:nvPr/>
        </p:nvGrpSpPr>
        <p:grpSpPr>
          <a:xfrm>
            <a:off x="728662" y="4352660"/>
            <a:ext cx="2325688" cy="1943100"/>
            <a:chOff x="728662" y="4267200"/>
            <a:chExt cx="2325688" cy="1943100"/>
          </a:xfrm>
        </p:grpSpPr>
        <p:cxnSp>
          <p:nvCxnSpPr>
            <p:cNvPr id="38" name="Straight Arrow Connector 37"/>
            <p:cNvCxnSpPr/>
            <p:nvPr/>
          </p:nvCxnSpPr>
          <p:spPr>
            <a:xfrm rot="5400000" flipH="1" flipV="1">
              <a:off x="-129382" y="5237956"/>
              <a:ext cx="19431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>
            <a:xfrm>
              <a:off x="728662" y="6134100"/>
              <a:ext cx="2325688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grpSp>
        <p:nvGrpSpPr>
          <p:cNvPr id="4" name="Group 50"/>
          <p:cNvGrpSpPr/>
          <p:nvPr/>
        </p:nvGrpSpPr>
        <p:grpSpPr>
          <a:xfrm>
            <a:off x="3181350" y="328585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91426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23855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98349"/>
            <a:ext cx="492400" cy="7719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5" name="Group 77"/>
          <p:cNvGrpSpPr/>
          <p:nvPr/>
        </p:nvGrpSpPr>
        <p:grpSpPr>
          <a:xfrm>
            <a:off x="57152" y="130161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6" name="Group 7"/>
          <p:cNvGrpSpPr/>
          <p:nvPr/>
        </p:nvGrpSpPr>
        <p:grpSpPr>
          <a:xfrm>
            <a:off x="2598066" y="5450776"/>
            <a:ext cx="993399" cy="373487"/>
            <a:chOff x="2598066" y="5365316"/>
            <a:chExt cx="993399" cy="373487"/>
          </a:xfrm>
        </p:grpSpPr>
        <p:sp>
          <p:nvSpPr>
            <p:cNvPr id="48" name="Plus 47"/>
            <p:cNvSpPr>
              <a:spLocks/>
            </p:cNvSpPr>
            <p:nvPr/>
          </p:nvSpPr>
          <p:spPr>
            <a:xfrm>
              <a:off x="2598066" y="542606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57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0066" y="5365316"/>
              <a:ext cx="741399" cy="37348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</p:grpSp>
      <p:grpSp>
        <p:nvGrpSpPr>
          <p:cNvPr id="7" name="Group 6"/>
          <p:cNvGrpSpPr/>
          <p:nvPr/>
        </p:nvGrpSpPr>
        <p:grpSpPr>
          <a:xfrm>
            <a:off x="1269170" y="4192953"/>
            <a:ext cx="1093030" cy="582807"/>
            <a:chOff x="1269170" y="4107493"/>
            <a:chExt cx="1093030" cy="582807"/>
          </a:xfrm>
        </p:grpSpPr>
        <p:pic>
          <p:nvPicPr>
            <p:cNvPr id="37" name="Picture 8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62100" y="4107493"/>
              <a:ext cx="800100" cy="466075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2" name="Plus 61"/>
            <p:cNvSpPr>
              <a:spLocks/>
            </p:cNvSpPr>
            <p:nvPr/>
          </p:nvSpPr>
          <p:spPr>
            <a:xfrm>
              <a:off x="1269170" y="44383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8" name="Group 9"/>
          <p:cNvGrpSpPr/>
          <p:nvPr/>
        </p:nvGrpSpPr>
        <p:grpSpPr>
          <a:xfrm>
            <a:off x="1249950" y="5295872"/>
            <a:ext cx="884106" cy="408164"/>
            <a:chOff x="1249950" y="5210412"/>
            <a:chExt cx="884106" cy="408164"/>
          </a:xfrm>
        </p:grpSpPr>
        <p:pic>
          <p:nvPicPr>
            <p:cNvPr id="63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55621" y="5210412"/>
              <a:ext cx="678435" cy="408164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sp>
          <p:nvSpPr>
            <p:cNvPr id="64" name="Minus 63"/>
            <p:cNvSpPr/>
            <p:nvPr/>
          </p:nvSpPr>
          <p:spPr>
            <a:xfrm>
              <a:off x="1249950" y="53117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92326" y="4659028"/>
            <a:ext cx="909073" cy="549142"/>
            <a:chOff x="2392326" y="4573568"/>
            <a:chExt cx="909073" cy="549142"/>
          </a:xfrm>
        </p:grpSpPr>
        <p:pic>
          <p:nvPicPr>
            <p:cNvPr id="65" name="Picture 23" descr="C:\Users\ang\Desktop\treesAndGrerb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0327" y="4573568"/>
              <a:ext cx="701072" cy="54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Minus 65"/>
            <p:cNvSpPr/>
            <p:nvPr/>
          </p:nvSpPr>
          <p:spPr>
            <a:xfrm>
              <a:off x="2392326" y="4733839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548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Pixel-based representation</a:t>
            </a:r>
            <a:endParaRPr lang="en-US" dirty="0"/>
          </a:p>
        </p:txBody>
      </p:sp>
      <p:pic>
        <p:nvPicPr>
          <p:cNvPr id="33" name="Picture 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1950" y="1838062"/>
            <a:ext cx="1600200" cy="9321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4" name="Text Box 572"/>
          <p:cNvSpPr txBox="1">
            <a:spLocks noChangeArrowheads="1"/>
          </p:cNvSpPr>
          <p:nvPr/>
        </p:nvSpPr>
        <p:spPr bwMode="auto">
          <a:xfrm>
            <a:off x="703987" y="2838841"/>
            <a:ext cx="962080" cy="5232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Input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rot="10800000">
            <a:off x="2038350" y="2257160"/>
            <a:ext cx="5086858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headEnd type="triangle" w="med" len="lg"/>
          </a:ln>
          <a:effectLst/>
        </p:spPr>
      </p:cxnSp>
      <p:cxnSp>
        <p:nvCxnSpPr>
          <p:cNvPr id="38" name="Straight Arrow Connector 37"/>
          <p:cNvCxnSpPr/>
          <p:nvPr/>
        </p:nvCxnSpPr>
        <p:spPr>
          <a:xfrm rot="5400000" flipH="1" flipV="1">
            <a:off x="-129382" y="5323416"/>
            <a:ext cx="19431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>
          <a:xfrm>
            <a:off x="728662" y="6219560"/>
            <a:ext cx="2325688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0"/>
          <p:cNvGrpSpPr/>
          <p:nvPr/>
        </p:nvGrpSpPr>
        <p:grpSpPr>
          <a:xfrm>
            <a:off x="3181350" y="3285857"/>
            <a:ext cx="2438400" cy="838200"/>
            <a:chOff x="2743200" y="2785240"/>
            <a:chExt cx="2438400" cy="838200"/>
          </a:xfrm>
        </p:grpSpPr>
        <p:sp>
          <p:nvSpPr>
            <p:cNvPr id="49" name="Plus 4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1379352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1" name="Minus 5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2107115" cy="40011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“Non”-Motorbikes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743200" y="2785240"/>
              <a:ext cx="2438400" cy="838200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54" name="AutoShape 4"/>
          <p:cNvSpPr>
            <a:spLocks noChangeArrowheads="1"/>
          </p:cNvSpPr>
          <p:nvPr/>
        </p:nvSpPr>
        <p:spPr bwMode="auto">
          <a:xfrm>
            <a:off x="7296150" y="1914260"/>
            <a:ext cx="1658880" cy="829527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lIns="81597" tIns="40798" rIns="81597" bIns="40798" anchor="ctr" anchorCtr="1"/>
          <a:lstStyle/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Learning</a:t>
            </a:r>
          </a:p>
          <a:p>
            <a:pPr marL="0" marR="0" lvl="0" indent="0" algn="ctr" defTabSz="407303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>
                <a:tab pos="656292" algn="l"/>
                <a:tab pos="1312581" algn="l"/>
              </a:tabLst>
              <a:defRPr/>
            </a:pPr>
            <a:r>
              <a:rPr kumimoji="0" lang="en-GB" sz="2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charset="0"/>
              </a:rPr>
              <a:t>algorithm</a:t>
            </a:r>
          </a:p>
        </p:txBody>
      </p:sp>
      <p:sp>
        <p:nvSpPr>
          <p:cNvPr id="55" name="Text Box 572"/>
          <p:cNvSpPr txBox="1">
            <a:spLocks noChangeArrowheads="1"/>
          </p:cNvSpPr>
          <p:nvPr/>
        </p:nvSpPr>
        <p:spPr bwMode="auto">
          <a:xfrm>
            <a:off x="2399944" y="6238550"/>
            <a:ext cx="857565" cy="40008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1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6" name="Text Box 572"/>
          <p:cNvSpPr txBox="1">
            <a:spLocks noChangeArrowheads="1"/>
          </p:cNvSpPr>
          <p:nvPr/>
        </p:nvSpPr>
        <p:spPr bwMode="auto">
          <a:xfrm>
            <a:off x="346117" y="4498349"/>
            <a:ext cx="492400" cy="77198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vert270"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pixel 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4" name="Group 77"/>
          <p:cNvGrpSpPr/>
          <p:nvPr/>
        </p:nvGrpSpPr>
        <p:grpSpPr>
          <a:xfrm>
            <a:off x="57152" y="1301612"/>
            <a:ext cx="2764466" cy="1908048"/>
            <a:chOff x="152400" y="1216152"/>
            <a:chExt cx="2764466" cy="1908048"/>
          </a:xfrm>
        </p:grpSpPr>
        <p:sp>
          <p:nvSpPr>
            <p:cNvPr id="58" name="Line Callout 1 (No Border) 57"/>
            <p:cNvSpPr/>
            <p:nvPr/>
          </p:nvSpPr>
          <p:spPr>
            <a:xfrm>
              <a:off x="152400" y="1216152"/>
              <a:ext cx="914400" cy="612648"/>
            </a:xfrm>
            <a:prstGeom prst="callout1">
              <a:avLst>
                <a:gd name="adj1" fmla="val 79493"/>
                <a:gd name="adj2" fmla="val 39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59" name="Multiply 58"/>
            <p:cNvSpPr>
              <a:spLocks noChangeAspect="1"/>
            </p:cNvSpPr>
            <p:nvPr/>
          </p:nvSpPr>
          <p:spPr>
            <a:xfrm>
              <a:off x="751367" y="2040433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0" name="Multiply 59"/>
            <p:cNvSpPr>
              <a:spLocks noChangeAspect="1"/>
            </p:cNvSpPr>
            <p:nvPr/>
          </p:nvSpPr>
          <p:spPr>
            <a:xfrm>
              <a:off x="1630680" y="2391051"/>
              <a:ext cx="180000" cy="180000"/>
            </a:xfrm>
            <a:prstGeom prst="mathMultiply">
              <a:avLst/>
            </a:prstGeom>
            <a:solidFill>
              <a:srgbClr val="92D050"/>
            </a:solidFill>
            <a:ln w="127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1" name="Line Callout 1 (No Border) 60"/>
            <p:cNvSpPr/>
            <p:nvPr/>
          </p:nvSpPr>
          <p:spPr>
            <a:xfrm>
              <a:off x="2002466" y="251155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rgbClr val="92D050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48" name="Plus 47"/>
          <p:cNvSpPr>
            <a:spLocks/>
          </p:cNvSpPr>
          <p:nvPr/>
        </p:nvSpPr>
        <p:spPr>
          <a:xfrm>
            <a:off x="2598066" y="551152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2" name="Plus 61"/>
          <p:cNvSpPr>
            <a:spLocks/>
          </p:cNvSpPr>
          <p:nvPr/>
        </p:nvSpPr>
        <p:spPr>
          <a:xfrm>
            <a:off x="1269170" y="452376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4" name="Minus 63"/>
          <p:cNvSpPr/>
          <p:nvPr/>
        </p:nvSpPr>
        <p:spPr>
          <a:xfrm>
            <a:off x="1249950" y="539722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65"/>
          <p:cNvSpPr/>
          <p:nvPr/>
        </p:nvSpPr>
        <p:spPr>
          <a:xfrm>
            <a:off x="2392326" y="4819299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 Box 572"/>
          <p:cNvSpPr txBox="1">
            <a:spLocks noChangeArrowheads="1"/>
          </p:cNvSpPr>
          <p:nvPr/>
        </p:nvSpPr>
        <p:spPr bwMode="auto">
          <a:xfrm>
            <a:off x="1249950" y="3784645"/>
            <a:ext cx="1210545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/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106357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x&#10;\]&#10;}&#10;&#10;&#10;\end{document}"/>
  <p:tag name="IGUANATEXSIZE" val="3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left[&#10;\begin{tabular}{c}$a_1$ \\ $a_2$\\ $a_3$ \end{tabular}&#10;\right]&#10;\end{equation*}&#10;}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a&#10;\]&#10;}&#10;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a&#10;\]&#10;}&#10;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a&#10;\]&#10;}&#10;&#10;&#10;\end{document}"/>
  <p:tag name="IGUANATEXSIZE" val="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left[&#10;\begin{tabular}{c}$b_1$ \\ $b_2$\\ $b_3$ \end{tabular}&#10;\right]&#10;\end{equation*}&#10;}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 \approx b&#10;\]&#10;}&#10;&#10;&#10;\end{document}"/>
  <p:tag name="IGUANATEXSIZE" val="3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left[&#10;\begin{tabular}{c}$c_1$ \\ $c_2$\\ $c_3$ \end{tabular}&#10;\right]&#10;\end{equation*}&#10;}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\begin{document}&#10;&#10;{\color{white}&#10;&#10;\begin{equation*}&#10;P(x,a) \propto \exp\left(-\sum_{i,j} x_i a_j W_{ij} \right)&#10;\end{equation*}&#10;}&#10;&#10;\end{document}"/>
  <p:tag name="IGUANATEXSIZE" val="3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max_W P(x) = \max_W \sum_{a} P(x,a) &#10;\end{equation*}&#10;}&#10;&#10;\end{document}"/>
  <p:tag name="IGUANATEXSIZE" val="3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Delta W_{ij} = \alpha\left( \left[x_i a_j\right]_{\rm obs} &#10;                            - \left[x_i a_j\right]_{\rm prior} \right) &#10;\end{equation*}&#10;}&#10;&#10;\end{document}"/>
  <p:tag name="IGUANATEXSIZE" val="3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definecolor{orange}{rgb}{1,0.6,0.1}&#10;&#10;{\color{white}&#10;\begin{equation*}&#10;\max_\theta p(x) = \max_\theta \sum_{a} p(x,a) &#10;\end{equation*}&#10;}&#10;&#10;\end{document}"/>
  <p:tag name="IGUANATEXSIZE" val="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{\color{white}&#10;&#10;$\approx$&#10;}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begin{eqnarray*}&#10;h_\theta(x) &amp;=&amp; \sigma(\theta^Tx) \\&#10;&amp;=&amp;\frac{1}{1+\exp(-\theta^Tx)} &#10;\end{eqnarray*}&#10;&#10;}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begin{equation*}&#10;\sigma(z) = 1/(1+\exp(-z))&#10;\end{equation*}&#10;&#10;}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begin{equation*}&#10;h_\theta(x) = \frac{1}{1+\exp(-\theta^Tx)}&#10;\end{equation*}&#10;}&#10;&#10;&#10;\end{document}"/>
  <p:tag name="IGUANATEXSIZE" val="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)&#10;\]&#10;}&#10;&#10;&#10;\end{document}"/>
  <p:tag name="IGUANATEXSIZE" val="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usepackage{color}&#10;&#10;\begin{document}&#10;&#10;{\color{white}&#10;\[&#10;h_\theta(x_i) \approx y_i &#10;\]&#10;}&#10;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ntitled 1">
  <a:themeElements>
    <a:clrScheme name="">
      <a:dk1>
        <a:srgbClr val="000000"/>
      </a:dk1>
      <a:lt1>
        <a:srgbClr val="FFFFFF"/>
      </a:lt1>
      <a:dk2>
        <a:srgbClr val="00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000000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untitled 1">
      <a:majorFont>
        <a:latin typeface="Times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2060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487" tIns="44450" rIns="90487" bIns="4445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Helvetica" pitchFamily="34" charset="0"/>
          </a:defRPr>
        </a:defPPr>
      </a:lstStyle>
    </a:spDef>
    <a:lnDef>
      <a:spPr bwMode="auto">
        <a:noFill/>
        <a:ln w="381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untitled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titled 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titled 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2403</Words>
  <Application>Microsoft Macintosh PowerPoint</Application>
  <PresentationFormat>On-screen Show (4:3)</PresentationFormat>
  <Paragraphs>719</Paragraphs>
  <Slides>55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Office Theme</vt:lpstr>
      <vt:lpstr>1_untitled 1</vt:lpstr>
      <vt:lpstr>Acrobat Document</vt:lpstr>
      <vt:lpstr>6.S093 Visual Recognition through Machine Learning Competition</vt:lpstr>
      <vt:lpstr>Today’s class</vt:lpstr>
      <vt:lpstr>Slide credit</vt:lpstr>
      <vt:lpstr>Typical goal of machine learning</vt:lpstr>
      <vt:lpstr>Typical goal of machine learning</vt:lpstr>
      <vt:lpstr>Our goal in object classification</vt:lpstr>
      <vt:lpstr>Why is this hard?</vt:lpstr>
      <vt:lpstr>Pixel-based representation</vt:lpstr>
      <vt:lpstr>Pixel-based representation</vt:lpstr>
      <vt:lpstr>Pixel-based representation</vt:lpstr>
      <vt:lpstr>What we want</vt:lpstr>
      <vt:lpstr>Some feature representations</vt:lpstr>
      <vt:lpstr>Some feature representations</vt:lpstr>
      <vt:lpstr>The brain:  potential motivation for deep learning</vt:lpstr>
      <vt:lpstr>The brain adapts!</vt:lpstr>
      <vt:lpstr>Basic idea of deep learning</vt:lpstr>
      <vt:lpstr>Feature learning problem</vt:lpstr>
      <vt:lpstr>First stage of visual processing: V1</vt:lpstr>
      <vt:lpstr>Learning sensor representations</vt:lpstr>
      <vt:lpstr>Sparse coding illustration</vt:lpstr>
      <vt:lpstr>Sparse coding illustration</vt:lpstr>
      <vt:lpstr>Going deep</vt:lpstr>
      <vt:lpstr>Why deep learning?</vt:lpstr>
      <vt:lpstr>PowerPoint Presentation</vt:lpstr>
      <vt:lpstr>Speech recognition on Android</vt:lpstr>
      <vt:lpstr>Impact on speech recognition</vt:lpstr>
      <vt:lpstr>Application to Google Streetview</vt:lpstr>
      <vt:lpstr>PowerPoint Presentation</vt:lpstr>
      <vt:lpstr>ImageNet Classification:  14M images, 22k categories</vt:lpstr>
      <vt:lpstr>ImageNet Classification:  14M images, 22k categories</vt:lpstr>
      <vt:lpstr>Some common deep architectures</vt:lpstr>
      <vt:lpstr>Logistic regression</vt:lpstr>
      <vt:lpstr>Neural Network</vt:lpstr>
      <vt:lpstr>Neural Network</vt:lpstr>
      <vt:lpstr>Training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Unsupervised feature learning with a neural network</vt:lpstr>
      <vt:lpstr>Deep Belief Net</vt:lpstr>
      <vt:lpstr>Restricted Boltzmann machine (RBM) </vt:lpstr>
      <vt:lpstr>Restricted Boltzmann machine (RBM) </vt:lpstr>
      <vt:lpstr>Deep Belief Network</vt:lpstr>
      <vt:lpstr>Deep Belief Network</vt:lpstr>
      <vt:lpstr>Convolutional DBN for audio</vt:lpstr>
      <vt:lpstr>Convolutional DBN for audio</vt:lpstr>
      <vt:lpstr>Convolutional DBN for Images</vt:lpstr>
      <vt:lpstr>Tutorial</vt:lpstr>
    </vt:vector>
  </TitlesOfParts>
  <Company>Massachusetts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6.S093 Visual Recognition through Machine Learning Competition</dc:title>
  <dc:creator>Aditya Khosla</dc:creator>
  <cp:lastModifiedBy>Joseph Lim</cp:lastModifiedBy>
  <cp:revision>20</cp:revision>
  <dcterms:created xsi:type="dcterms:W3CDTF">2014-01-17T13:30:42Z</dcterms:created>
  <dcterms:modified xsi:type="dcterms:W3CDTF">2014-01-17T16:45:25Z</dcterms:modified>
</cp:coreProperties>
</file>